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2" r:id="rId4"/>
    <p:sldMasterId id="214748366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Lst>
  <p:sldSz cy="5143500" cx="9144000"/>
  <p:notesSz cx="6858000" cy="9144000"/>
  <p:embeddedFontLst>
    <p:embeddedFont>
      <p:font typeface="Manrope"/>
      <p:regular r:id="rId26"/>
      <p:bold r:id="rId27"/>
    </p:embeddedFont>
    <p:embeddedFont>
      <p:font typeface="DM Sans"/>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Manrope-regular.fntdata"/><Relationship Id="rId25" Type="http://schemas.openxmlformats.org/officeDocument/2006/relationships/slide" Target="slides/slide19.xml"/><Relationship Id="rId28" Type="http://schemas.openxmlformats.org/officeDocument/2006/relationships/font" Target="fonts/DMSans-regular.fntdata"/><Relationship Id="rId27" Type="http://schemas.openxmlformats.org/officeDocument/2006/relationships/font" Target="fonts/Manrope-bold.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DMSans-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DMSans-boldItalic.fntdata"/><Relationship Id="rId30" Type="http://schemas.openxmlformats.org/officeDocument/2006/relationships/font" Target="fonts/DMSans-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psylab.ai" TargetMode="External"/></Relationships>
</file>

<file path=ppt/notesSlides/_rels/notesSlide15.xml.rels><?xml version="1.0" encoding="UTF-8"?><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a:solidFill>
                  <a:schemeClr val="dk1"/>
                </a:solidFill>
              </a:rPr>
              <a:t>Thanks to all of you for coming here today.</a:t>
            </a:r>
            <a:endParaRPr>
              <a:solidFill>
                <a:schemeClr val="dk1"/>
              </a:solidFill>
            </a:endParaRPr>
          </a:p>
          <a:p>
            <a:pPr indent="0" lvl="0" marL="0" rtl="0" algn="l">
              <a:lnSpc>
                <a:spcPct val="115000"/>
              </a:lnSpc>
              <a:spcBef>
                <a:spcPts val="0"/>
              </a:spcBef>
              <a:spcAft>
                <a:spcPts val="0"/>
              </a:spcAft>
              <a:buSzPts val="1100"/>
              <a:buNone/>
            </a:pPr>
            <a:r>
              <a:t/>
            </a:r>
            <a:endParaRPr>
              <a:solidFill>
                <a:schemeClr val="dk1"/>
              </a:solidFill>
            </a:endParaRPr>
          </a:p>
          <a:p>
            <a:pPr indent="0" lvl="0" marL="0" rtl="0" algn="l">
              <a:lnSpc>
                <a:spcPct val="115000"/>
              </a:lnSpc>
              <a:spcBef>
                <a:spcPts val="0"/>
              </a:spcBef>
              <a:spcAft>
                <a:spcPts val="0"/>
              </a:spcAft>
              <a:buSzPts val="1100"/>
              <a:buNone/>
            </a:pPr>
            <a:r>
              <a:rPr lang="en">
                <a:solidFill>
                  <a:schemeClr val="dk1"/>
                </a:solidFill>
              </a:rPr>
              <a:t>My name is Tran Ngoc Hieu. I am a licensed clinical psychologist currently working at Vietnam Institute of Psychology here in Ho Chi Minh City. I have previously worked in inpatient hospitals, outpatient hospitals and in private practice in Norway. </a:t>
            </a:r>
            <a:endParaRPr>
              <a:solidFill>
                <a:schemeClr val="dk1"/>
              </a:solidFill>
            </a:endParaRPr>
          </a:p>
          <a:p>
            <a:pPr indent="0" lvl="0" marL="0" rtl="0" algn="l">
              <a:lnSpc>
                <a:spcPct val="115000"/>
              </a:lnSpc>
              <a:spcBef>
                <a:spcPts val="0"/>
              </a:spcBef>
              <a:spcAft>
                <a:spcPts val="0"/>
              </a:spcAft>
              <a:buSzPts val="1100"/>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I am here to present a topic that is dear to me, group therapy, and that I think share a lot of theoretical concepts in the field of marriage and family counseling.</a:t>
            </a:r>
            <a:endParaRPr>
              <a:solidFill>
                <a:schemeClr val="dk1"/>
              </a:solidFill>
            </a:endParaRPr>
          </a:p>
        </p:txBody>
      </p:sp>
      <p:sp>
        <p:nvSpPr>
          <p:cNvPr id="57" name="Google Shape;57;p1:notes"/>
          <p:cNvSpPr/>
          <p:nvPr>
            <p:ph idx="2" type="sldImg"/>
          </p:nvPr>
        </p:nvSpPr>
        <p:spPr>
          <a:xfrm>
            <a:off x="857250" y="685800"/>
            <a:ext cx="3429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It’s one thing to talk about the 'relational' nature of suffering in the abstract, but we see it play out in our therapy rooms every single day. To really bring this point home, I want to focus on an example from a film, The Brilliant Darkness, which captures exactly this dynamic—a family where the 'illness' isn't just in one person, but in the entire web of relationships.</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The movie is about a southern Vietnamese funeral for the recently deceased grandfather. While on the surface the funeral brings relatives and friends into their home for the celebration, underneath, tensions between the family members progressively emerge.</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What the viewer learns is that the eldest daughter, is suffering from anxiety, depression, PTSD and self-harm. In other words, she is the “identified patient” of the family. One one who is “sick”. She escaped her abusive father, the aggressor, only to find an abusive husband. Over the course of the film, we learn that not only was the father abusive, he had been amassing an enormous amount of debt because of his gambling addiction. But there are many more roles in this family keeping the “sickness” within the eldest daughter. The firstborn son, which in Vietnamese culture sometimes has a </a:t>
            </a:r>
            <a:r>
              <a:rPr lang="en">
                <a:solidFill>
                  <a:schemeClr val="dk1"/>
                </a:solidFill>
              </a:rPr>
              <a:t>privileged</a:t>
            </a:r>
            <a:r>
              <a:rPr lang="en">
                <a:solidFill>
                  <a:schemeClr val="dk1"/>
                </a:solidFill>
              </a:rPr>
              <a:t> role, acts as the upholder of the system, in the sense that he justified the destructive patriarchal family structure. While the youngest daughter due to her externalizing behaviour of drug abuse and rebelliousness, was judged by the family as an outcast. The mother, too afraid to confront her husband for his domestic abuse, was also keeping the family dynamic in check. At one point in the movie the mother even said that “Depression is just a sickness in your head, you gotta be strong and just get over it”. So looking at the description of this family, where do you think the sickness is?</a:t>
            </a:r>
            <a:endParaRPr/>
          </a:p>
        </p:txBody>
      </p:sp>
      <p:sp>
        <p:nvSpPr>
          <p:cNvPr id="222" name="Google Shape;222;p3: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1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The easy thing to say here is that Vietnam is collectivist, collectivism means belonging, belonging is what groups offer, so people group therapy will be suitable in Vietnam But this is only half of the truth.</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harder truth is that the very bonds that hold a person are the bonds that can wound them. It is the kind of system that silences differences most efficiently, that pressures its members into a false harmony, and that — when it can't tolerate its own tension — presses that tension into one member to carry alone.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So the wound, in a collectivist culture, has a particular shape. The cost of belonging is the suppression of your own voice — you keep your place in the family by not disturbing it, by absorbing rather than speaking, sometimes by becoming the one who holds the family's trouble so the family's image can survive.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So this isn't a culture that group counseling happens to suit. It's a culture whose suffering is done by a group, the family — and a group is also the opportunity to heal ones suffering. We're just changing what group used for the members of the group.</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single cloth is all one weave — the same threads run through every part of it. But the tension is not the same everywhere.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On the left, the weave is pulled tight. So tight it has bunched and knotted in on itself, until the threads no longer form a fabric at all but a dense, clenched knot. This is belonging at its most binding: cohesion that has turned into constriction. Nothing gets in, nothing gets out. What began as holding has become a grip.</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On the right, the same threads runs loose. The weave opens into wide gaps; the fibers fray and drift, some trailing off into nothing. This is belonging at its most slack: so much room that the structure begins to dissolve. The threads are free — and coming apart.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And running through both are the blue threads. It passes through the suffocating knot and out into the loosening edge without changing its nature. It is the same thread in both conditions — the individual carried by the group, held too tightly here, barely held at all there.</a:t>
            </a:r>
            <a:endParaRPr>
              <a:solidFill>
                <a:schemeClr val="dk1"/>
              </a:solidFill>
            </a:endParaRPr>
          </a:p>
          <a:p>
            <a:pPr indent="0" lvl="0" marL="0" rtl="0" algn="l">
              <a:lnSpc>
                <a:spcPct val="115000"/>
              </a:lnSpc>
              <a:spcBef>
                <a:spcPts val="1200"/>
              </a:spcBef>
              <a:spcAft>
                <a:spcPts val="1200"/>
              </a:spcAft>
              <a:buClr>
                <a:schemeClr val="dk1"/>
              </a:buClr>
              <a:buSzPts val="1100"/>
              <a:buFont typeface="Arial"/>
              <a:buNone/>
            </a:pPr>
            <a:r>
              <a:rPr lang="en">
                <a:solidFill>
                  <a:schemeClr val="dk1"/>
                </a:solidFill>
              </a:rPr>
              <a:t>Neither end is healthy. The knot cannot breathe; the fray cannot hold. A living group, like a living cloth, lives in the tension between them — woven closely enough to carry weight, openly enough to let each thread move. The clinical question is never </a:t>
            </a:r>
            <a:r>
              <a:rPr i="1" lang="en">
                <a:solidFill>
                  <a:schemeClr val="dk1"/>
                </a:solidFill>
              </a:rPr>
              <a:t>whether</a:t>
            </a:r>
            <a:r>
              <a:rPr lang="en">
                <a:solidFill>
                  <a:schemeClr val="dk1"/>
                </a:solidFill>
              </a:rPr>
              <a:t> we as humans are bound to one another, but </a:t>
            </a:r>
            <a:r>
              <a:rPr i="1" lang="en">
                <a:solidFill>
                  <a:schemeClr val="dk1"/>
                </a:solidFill>
              </a:rPr>
              <a:t>at what tension</a:t>
            </a:r>
            <a:r>
              <a:rPr lang="en">
                <a:solidFill>
                  <a:schemeClr val="dk1"/>
                </a:solidFill>
              </a:rPr>
              <a:t>.</a:t>
            </a:r>
            <a:endParaRPr/>
          </a:p>
        </p:txBody>
      </p:sp>
      <p:sp>
        <p:nvSpPr>
          <p:cNvPr id="232" name="Google Shape;232;p11:notes"/>
          <p:cNvSpPr/>
          <p:nvPr>
            <p:ph idx="2" type="sldImg"/>
          </p:nvPr>
        </p:nvSpPr>
        <p:spPr>
          <a:xfrm>
            <a:off x="857250" y="685800"/>
            <a:ext cx="3429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ef4dccdf9a_1_2: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g3ef4dccdf9a_1_2: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
              <a:t>As we consider the rigorous frameworks we have just explored—the group as a living system, a matrix of unconscious currents, and different group processes—we face a challenge in our field: the gap between our theoretical models and the raw reality of clinical practice. The work we do in therapy has been limited by our own memory and the fallibility of subjective reports. To truly practice at the level of our theories, we must shift our lens from the reconstructed narrative to the phenomenological truth of what actually transpired in the room. This brings me to  something I am currently working on.</a:t>
            </a:r>
            <a:br>
              <a:rPr lang="en"/>
            </a:br>
            <a:br>
              <a:rPr lang="en"/>
            </a:br>
            <a:r>
              <a:rPr lang="en"/>
              <a:t>I am part a team developing psylab, a way for therapists and supervisors to effectively write notes and hone on the skill and practice of psychotherapy in an unprecedented way. All in the safest security system in the world.</a:t>
            </a:r>
            <a:endParaRPr/>
          </a:p>
          <a:p>
            <a:pPr indent="0" lvl="0" marL="0" rtl="0" algn="l">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SzPts val="1400"/>
              <a:buNone/>
            </a:pPr>
            <a:r>
              <a:t/>
            </a:r>
            <a:endParaRPr/>
          </a:p>
        </p:txBody>
      </p:sp>
      <p:sp>
        <p:nvSpPr>
          <p:cNvPr id="242" name="Google Shape;242;g3ef4dccdf9a_1_2: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3ef7353be2b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3ef7353be2b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We envision a new way for the therapist to learn from their sessions. You will be able to look at your sessions just like a musician wanting to improve on their technique by rewinding their performance to moments they want to learn and grow (peke på tidsviseren), review what happened between you and the client (vise til midten) and comment what you found difficult during that passage (vise på høyre side). This way you will be able to get the most out of your own supervision. Going from your reconstructed memory to what actually happened in the room.</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3ef7353be2b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3ef7353be2b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Check our website </a:t>
            </a:r>
            <a:r>
              <a:rPr lang="en" u="sng">
                <a:solidFill>
                  <a:srgbClr val="1155CC"/>
                </a:solidFill>
                <a:hlinkClick r:id="rId2">
                  <a:extLst>
                    <a:ext uri="{A12FA001-AC4F-418D-AE19-62706E023703}">
                      <ahyp:hlinkClr val="tx"/>
                    </a:ext>
                  </a:extLst>
                </a:hlinkClick>
              </a:rPr>
              <a:t>psylab.ai</a:t>
            </a:r>
            <a:r>
              <a:rPr lang="en">
                <a:solidFill>
                  <a:schemeClr val="dk1"/>
                </a:solidFill>
              </a:rPr>
              <a:t> or use the QR-code to get early access.</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2" name="Google Shape;272;p1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1" name="Google Shape;281;p15: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90" name="Google Shape;290;p16: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99" name="Google Shape;299;p17: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08" name="Google Shape;308;p18: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a:solidFill>
                  <a:schemeClr val="dk1"/>
                </a:solidFill>
              </a:rPr>
              <a:t>To show you exactly what I mean, let's look at the core of what we’re actually doing when we bring people together into a room. Let’s start with a definition of group therapy.</a:t>
            </a:r>
            <a:endParaRPr>
              <a:solidFill>
                <a:schemeClr val="dk1"/>
              </a:solidFill>
            </a:endParaRPr>
          </a:p>
          <a:p>
            <a:pPr indent="0" lvl="0" marL="0" rtl="0" algn="l">
              <a:lnSpc>
                <a:spcPct val="115000"/>
              </a:lnSpc>
              <a:spcBef>
                <a:spcPts val="0"/>
              </a:spcBef>
              <a:spcAft>
                <a:spcPts val="0"/>
              </a:spcAft>
              <a:buSzPts val="1100"/>
              <a:buNone/>
            </a:pPr>
            <a:r>
              <a:t/>
            </a:r>
            <a:endParaRPr>
              <a:solidFill>
                <a:schemeClr val="dk1"/>
              </a:solidFill>
            </a:endParaRPr>
          </a:p>
          <a:p>
            <a:pPr indent="0" lvl="0" marL="0" rtl="0" algn="l">
              <a:lnSpc>
                <a:spcPct val="115000"/>
              </a:lnSpc>
              <a:spcBef>
                <a:spcPts val="0"/>
              </a:spcBef>
              <a:spcAft>
                <a:spcPts val="0"/>
              </a:spcAft>
              <a:buSzPts val="1100"/>
              <a:buNone/>
            </a:pPr>
            <a:r>
              <a:rPr lang="en">
                <a:solidFill>
                  <a:schemeClr val="dk1"/>
                </a:solidFill>
              </a:rPr>
              <a:t>The American Group Psychotherapy Association defines group therapy as a form of therapy in which a small number of people meet to help themselves and one another in a safe, cohesive space for personal and relational concerns.</a:t>
            </a:r>
            <a:endParaRPr>
              <a:solidFill>
                <a:schemeClr val="dk1"/>
              </a:solidFill>
            </a:endParaRPr>
          </a:p>
          <a:p>
            <a:pPr indent="0" lvl="0" marL="0" rtl="0" algn="l">
              <a:lnSpc>
                <a:spcPct val="115000"/>
              </a:lnSpc>
              <a:spcBef>
                <a:spcPts val="0"/>
              </a:spcBef>
              <a:spcAft>
                <a:spcPts val="0"/>
              </a:spcAft>
              <a:buSzPts val="1100"/>
              <a:buNone/>
            </a:pPr>
            <a:r>
              <a:t/>
            </a:r>
            <a:endParaRPr>
              <a:solidFill>
                <a:schemeClr val="dk1"/>
              </a:solidFill>
            </a:endParaRPr>
          </a:p>
          <a:p>
            <a:pPr indent="0" lvl="0" marL="0" rtl="0" algn="l">
              <a:lnSpc>
                <a:spcPct val="115000"/>
              </a:lnSpc>
              <a:spcBef>
                <a:spcPts val="0"/>
              </a:spcBef>
              <a:spcAft>
                <a:spcPts val="0"/>
              </a:spcAft>
              <a:buSzPts val="1100"/>
              <a:buNone/>
            </a:pPr>
            <a:r>
              <a:rPr lang="en">
                <a:solidFill>
                  <a:schemeClr val="dk1"/>
                </a:solidFill>
              </a:rPr>
              <a:t>Groups that I run usually have 8 members, with one or two therapists and a group session usually runs for 1 ½ hours. What is significant but also different about group therapy from individual therapy is the fact that you also work on your skills of being a compassionate/caring person, and not only being the one receiving care. </a:t>
            </a:r>
            <a:endParaRPr>
              <a:solidFill>
                <a:schemeClr val="dk1"/>
              </a:solidFill>
            </a:endParaRPr>
          </a:p>
          <a:p>
            <a:pPr indent="0" lvl="0" marL="0" rtl="0" algn="l">
              <a:lnSpc>
                <a:spcPct val="115000"/>
              </a:lnSpc>
              <a:spcBef>
                <a:spcPts val="0"/>
              </a:spcBef>
              <a:spcAft>
                <a:spcPts val="0"/>
              </a:spcAft>
              <a:buSzPts val="1100"/>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I also want to emphasize something important about the nature of group therapy. Underlying the assumption of various group therapy approaches is the etiology of suffering, symptoms or difficulties. For a group therapist mental health issues are at its core are relational, but also that the “prescription” is relational. We will come back to this important point later.</a:t>
            </a:r>
            <a:endParaRPr>
              <a:solidFill>
                <a:schemeClr val="dk1"/>
              </a:solidFill>
            </a:endParaRPr>
          </a:p>
        </p:txBody>
      </p:sp>
      <p:sp>
        <p:nvSpPr>
          <p:cNvPr id="73" name="Google Shape;73;p2:notes"/>
          <p:cNvSpPr/>
          <p:nvPr>
            <p:ph idx="2" type="sldImg"/>
          </p:nvPr>
        </p:nvSpPr>
        <p:spPr>
          <a:xfrm>
            <a:off x="857250" y="685800"/>
            <a:ext cx="3429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4:notes"/>
          <p:cNvSpPr/>
          <p:nvPr>
            <p:ph idx="2" type="sldImg"/>
          </p:nvPr>
        </p:nvSpPr>
        <p:spPr>
          <a:xfrm>
            <a:off x="857250" y="685800"/>
            <a:ext cx="3429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3" name="Google Shape;83;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Let us first address the matter of clinical efficacy, which is well-established in the literature. Meta-analysis of over twenty-seven thousand patients across thirty years confirms that group interventions yield outcomes equivalent to individual therapy for depression, anxiety, trauma, and relational distress.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To me the equivalence is very interesting. If a group of relative strangers can achieve therapeutic outcomes on par with the trained therapist, what is it about the group that is effective? We will be able to take a closer look at this later on.</a:t>
            </a:r>
            <a:endParaRPr>
              <a:solidFill>
                <a:schemeClr val="dk1"/>
              </a:solidFill>
            </a:endParaRPr>
          </a:p>
          <a:p>
            <a:pPr indent="0" lvl="0" marL="0" rtl="0" algn="l">
              <a:lnSpc>
                <a:spcPct val="115000"/>
              </a:lnSpc>
              <a:spcBef>
                <a:spcPts val="1200"/>
              </a:spcBef>
              <a:spcAft>
                <a:spcPts val="1200"/>
              </a:spcAft>
              <a:buClr>
                <a:schemeClr val="dk1"/>
              </a:buClr>
              <a:buSzPts val="1100"/>
              <a:buFont typeface="Arial"/>
              <a:buNone/>
            </a:pPr>
            <a:r>
              <a:rPr lang="en">
                <a:solidFill>
                  <a:schemeClr val="dk1"/>
                </a:solidFill>
              </a:rPr>
              <a:t>While the concern that group members receive a fragmented distribution of attention is understandable, it relies on a misunderstanding of the mechanism. Other participants do not dilute the treatment; they constitute the treatment. This is backed by a lot of research showing that Cohesion—the bond between members—is the single strongest predictor of therapeutic success. Ultimately, this is identical to the therapeutic alliance central to work in individual therapy, expanded to the entire group.</a:t>
            </a:r>
            <a:endParaRPr>
              <a:solidFill>
                <a:srgbClr val="4A4A47"/>
              </a:solidFill>
              <a:latin typeface="Palatino"/>
              <a:ea typeface="Palatino"/>
              <a:cs typeface="Palatino"/>
              <a:sym typeface="Palatino"/>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In group therapy, we don't treat the system; let each individual within the group “play out” the family dynamics. This allows the members to engage with the complexity of their relational dynamics in the here-and-now.</a:t>
            </a:r>
            <a:endParaRPr>
              <a:solidFill>
                <a:schemeClr val="dk1"/>
              </a:solidFill>
            </a:endParaRPr>
          </a:p>
          <a:p>
            <a:pPr indent="0" lvl="0" marL="0" rtl="0" algn="l">
              <a:lnSpc>
                <a:spcPct val="115000"/>
              </a:lnSpc>
              <a:spcBef>
                <a:spcPts val="1200"/>
              </a:spcBef>
              <a:spcAft>
                <a:spcPts val="0"/>
              </a:spcAft>
              <a:buSzPts val="1100"/>
              <a:buNone/>
            </a:pPr>
            <a:r>
              <a:rPr lang="en">
                <a:solidFill>
                  <a:schemeClr val="dk1"/>
                </a:solidFill>
              </a:rPr>
              <a:t>Interpersonal learning is the fact that ' members’ characteristic relational patterns are enacted in real-time, rendering them visible and workable, but that they can also learn from other members' ways of dealing with their relationships within the group and outside of the group.</a:t>
            </a:r>
            <a:endParaRPr>
              <a:solidFill>
                <a:schemeClr val="dk1"/>
              </a:solidFill>
            </a:endParaRPr>
          </a:p>
          <a:p>
            <a:pPr indent="0" lvl="0" marL="0" rtl="0" algn="l">
              <a:lnSpc>
                <a:spcPct val="115000"/>
              </a:lnSpc>
              <a:spcBef>
                <a:spcPts val="1200"/>
              </a:spcBef>
              <a:spcAft>
                <a:spcPts val="1200"/>
              </a:spcAft>
              <a:buClr>
                <a:schemeClr val="dk1"/>
              </a:buClr>
              <a:buSzPts val="1100"/>
              <a:buFont typeface="Arial"/>
              <a:buNone/>
            </a:pPr>
            <a:br>
              <a:rPr lang="en">
                <a:solidFill>
                  <a:schemeClr val="dk1"/>
                </a:solidFill>
              </a:rPr>
            </a:br>
            <a:r>
              <a:rPr lang="en">
                <a:solidFill>
                  <a:schemeClr val="dk1"/>
                </a:solidFill>
              </a:rPr>
              <a:t>E.g. anxious and fear of being criticised and judged.</a:t>
            </a:r>
            <a:endParaRPr>
              <a:solidFill>
                <a:schemeClr val="dk1"/>
              </a:solidFill>
            </a:endParaRPr>
          </a:p>
        </p:txBody>
      </p:sp>
      <p:sp>
        <p:nvSpPr>
          <p:cNvPr id="102" name="Google Shape;102;p5:notes"/>
          <p:cNvSpPr/>
          <p:nvPr>
            <p:ph idx="2" type="sldImg"/>
          </p:nvPr>
        </p:nvSpPr>
        <p:spPr>
          <a:xfrm>
            <a:off x="857250" y="685800"/>
            <a:ext cx="3429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6: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 name="Google Shape;117;p6: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We have discussed a few fundamental mechanisms—universality and interpersonal learning, that drive therapeutic change. But these mechanisms do not exist in a vacuum. To effectively facilitate those changes, we need to understand the group's natural lifecycle. A group is not a static environment; it moves through predictable phases at a macrolevel, but will also dynamically shift between different phases at a microlevel, especially in periods of change.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Let’s start at the beginning: Forming. Think of this as the "first date" of a group.</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When a group first comes together, people are generally on their </a:t>
            </a:r>
            <a:r>
              <a:rPr b="1" lang="en">
                <a:solidFill>
                  <a:schemeClr val="dk1"/>
                </a:solidFill>
              </a:rPr>
              <a:t>best behavior</a:t>
            </a:r>
            <a:r>
              <a:rPr lang="en">
                <a:solidFill>
                  <a:schemeClr val="dk1"/>
                </a:solidFill>
              </a:rPr>
              <a:t>. Members are polite and try their best to keep their appearances. Group members are quietly trying to figure out where they fit in, who is who, and what the ultimate goals of the group. The primary focus here is simply orientation.</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Now, if you are the facilitator during the Forming stage, your role needs to be Directive. Because the group is sailing in unfamiliar waters, they rely heavily on you for guidance. This is the time to step up, provide direction, define roles, and possible ways to go forward as a group.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sz="1700">
                <a:solidFill>
                  <a:schemeClr val="dk1"/>
                </a:solidFill>
              </a:rPr>
              <a:t>Storming</a:t>
            </a:r>
            <a:endParaRPr sz="17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But as we all know, the </a:t>
            </a:r>
            <a:r>
              <a:rPr b="1" lang="en">
                <a:solidFill>
                  <a:schemeClr val="dk1"/>
                </a:solidFill>
              </a:rPr>
              <a:t>honeymoon</a:t>
            </a:r>
            <a:r>
              <a:rPr lang="en">
                <a:solidFill>
                  <a:schemeClr val="dk1"/>
                </a:solidFill>
              </a:rPr>
              <a:t> phase doesn't last forever. That brings us to Stage 2: Storming.</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is the most volatile and critical stage of a group's development. The initial politeness wears off, and reality sets in. This is where you see clashes over working styles, personalities, and responsibilities. Members will start to challenge boundaries, question authority, and express frustration if things aren't moving fast enough. The focus shifts entirely to managing conflict and navigating differences.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As a group facilitator, the role transitions from being directive to mediating. Your job isn't to suppress the conflict or pretend it’s not happening. Avoidance will harm progression. Instead, you need to guide them </a:t>
            </a:r>
            <a:r>
              <a:rPr i="1" lang="en">
                <a:solidFill>
                  <a:schemeClr val="dk1"/>
                </a:solidFill>
              </a:rPr>
              <a:t>through</a:t>
            </a:r>
            <a:r>
              <a:rPr lang="en">
                <a:solidFill>
                  <a:schemeClr val="dk1"/>
                </a:solidFill>
              </a:rPr>
              <a:t> the friction, helping them resolve their differences constructively.</a:t>
            </a:r>
            <a:endParaRPr>
              <a:solidFill>
                <a:schemeClr val="dk1"/>
              </a:solidFill>
            </a:endParaRPr>
          </a:p>
          <a:p>
            <a:pPr indent="0" lvl="0" marL="0" rtl="0" algn="l">
              <a:lnSpc>
                <a:spcPct val="115000"/>
              </a:lnSpc>
              <a:spcBef>
                <a:spcPts val="1800"/>
              </a:spcBef>
              <a:spcAft>
                <a:spcPts val="0"/>
              </a:spcAft>
              <a:buClr>
                <a:schemeClr val="dk1"/>
              </a:buClr>
              <a:buSzPts val="1100"/>
              <a:buFont typeface="Arial"/>
              <a:buNone/>
            </a:pPr>
            <a:r>
              <a:rPr lang="en" sz="1700">
                <a:solidFill>
                  <a:schemeClr val="dk1"/>
                </a:solidFill>
              </a:rPr>
              <a:t>Norming</a:t>
            </a:r>
            <a:endParaRPr sz="17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If a group is able to successfully navigate the storm, it will reach the stage of norming. This is where the group finally begins to establish a shared rhythm.</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Acceptance replaces resistance. Group members start to genuinely appreciate each other’s unique strengths, resolve their differences quicker, and develop a real sense of community. This is the phase where shared values, rules, and workflows—or "norms"—are firmly established.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For a facilitator, this is where you get to breathe a little bit. Your role shifts to Facilitating. You can step back slightly, hand over the reins to the group, and allow the group to take more responsibility and make autonomous decisions.</a:t>
            </a:r>
            <a:endParaRPr>
              <a:solidFill>
                <a:schemeClr val="dk1"/>
              </a:solidFill>
            </a:endParaRPr>
          </a:p>
          <a:p>
            <a:pPr indent="0" lvl="0" marL="0" rtl="0" algn="l">
              <a:lnSpc>
                <a:spcPct val="115000"/>
              </a:lnSpc>
              <a:spcBef>
                <a:spcPts val="1800"/>
              </a:spcBef>
              <a:spcAft>
                <a:spcPts val="0"/>
              </a:spcAft>
              <a:buClr>
                <a:schemeClr val="dk1"/>
              </a:buClr>
              <a:buSzPts val="1100"/>
              <a:buFont typeface="Arial"/>
              <a:buNone/>
            </a:pPr>
            <a:r>
              <a:rPr lang="en" sz="1700">
                <a:solidFill>
                  <a:schemeClr val="dk1"/>
                </a:solidFill>
              </a:rPr>
              <a:t>Performing</a:t>
            </a:r>
            <a:endParaRPr sz="17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At this point, the group has reached a state of true synergy. They operate like a well-oiled machine. You will see high productivity, intense motivation, and deep mutual trust. Group members work smoothly toward their shared and individual goals with very minimal need for intervention from the group therapist. Dissent and disagreements isn't personal anymore; it's handled healthily, and individual strengths are maximized. The focus is execution and goal achievement.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As a leader, your style here is Delegating as well.</a:t>
            </a:r>
            <a:endParaRPr>
              <a:solidFill>
                <a:schemeClr val="dk1"/>
              </a:solidFill>
            </a:endParaRPr>
          </a:p>
          <a:p>
            <a:pPr indent="0" lvl="0" marL="0" rtl="0" algn="l">
              <a:lnSpc>
                <a:spcPct val="115000"/>
              </a:lnSpc>
              <a:spcBef>
                <a:spcPts val="1800"/>
              </a:spcBef>
              <a:spcAft>
                <a:spcPts val="0"/>
              </a:spcAft>
              <a:buSzPts val="1100"/>
              <a:buNone/>
            </a:pPr>
            <a:r>
              <a:rPr lang="en" sz="1700">
                <a:solidFill>
                  <a:schemeClr val="dk1"/>
                </a:solidFill>
              </a:rPr>
              <a:t>Adjourning</a:t>
            </a:r>
            <a:endParaRPr sz="1700">
              <a:solidFill>
                <a:schemeClr val="dk1"/>
              </a:solidFill>
            </a:endParaRPr>
          </a:p>
          <a:p>
            <a:pPr indent="0" lvl="0" marL="0" rtl="0" algn="l">
              <a:lnSpc>
                <a:spcPct val="115000"/>
              </a:lnSpc>
              <a:spcBef>
                <a:spcPts val="1200"/>
              </a:spcBef>
              <a:spcAft>
                <a:spcPts val="0"/>
              </a:spcAft>
              <a:buSzPts val="1100"/>
              <a:buNone/>
            </a:pPr>
            <a:r>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Finally we have Adjourning, sometimes called the "Mourning" phase.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When the members has made significant changes to how they relate to others outside of the group, the dynamic shifts again. Members often experience a mix of pride in what they accomplished, alongside sadness or anxiety about moving on and splitting up with the group. The focus here is closure and transition.</a:t>
            </a:r>
            <a:endParaRPr>
              <a:solidFill>
                <a:schemeClr val="dk1"/>
              </a:solidFill>
            </a:endParaRPr>
          </a:p>
          <a:p>
            <a:pPr indent="0" lvl="0" marL="0" rtl="0" algn="l">
              <a:lnSpc>
                <a:spcPct val="115000"/>
              </a:lnSpc>
              <a:spcBef>
                <a:spcPts val="1200"/>
              </a:spcBef>
              <a:spcAft>
                <a:spcPts val="1200"/>
              </a:spcAft>
              <a:buClr>
                <a:schemeClr val="dk1"/>
              </a:buClr>
              <a:buSzPts val="1100"/>
              <a:buFont typeface="Arial"/>
              <a:buNone/>
            </a:pPr>
            <a:r>
              <a:rPr lang="en">
                <a:solidFill>
                  <a:schemeClr val="dk1"/>
                </a:solidFill>
              </a:rPr>
              <a:t>As a leader, your final role is Recognition. It’s your job to celebrate the member’s successes, capture the lessons learned for future goals, and help everyone transition smoothly to life without the group.</a:t>
            </a:r>
            <a:endParaRPr/>
          </a:p>
        </p:txBody>
      </p:sp>
      <p:sp>
        <p:nvSpPr>
          <p:cNvPr id="118" name="Google Shape;118;p6: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7: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p7: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Tuckman show us how the group changes over time. Bion takes you underneath it. His observation was that a group is always running on two levels at once. On the surface, the </a:t>
            </a:r>
            <a:r>
              <a:rPr i="1" lang="en">
                <a:solidFill>
                  <a:schemeClr val="dk1"/>
                </a:solidFill>
              </a:rPr>
              <a:t>work group</a:t>
            </a:r>
            <a:r>
              <a:rPr lang="en">
                <a:solidFill>
                  <a:schemeClr val="dk1"/>
                </a:solidFill>
              </a:rPr>
              <a:t> — people being reasonable, listening, getting on with the task. But beneath it, whenever anxiety rises, the group slips into what he called a </a:t>
            </a:r>
            <a:r>
              <a:rPr i="1" lang="en">
                <a:solidFill>
                  <a:schemeClr val="dk1"/>
                </a:solidFill>
              </a:rPr>
              <a:t>basic assumption</a:t>
            </a:r>
            <a:r>
              <a:rPr lang="en">
                <a:solidFill>
                  <a:schemeClr val="dk1"/>
                </a:solidFill>
              </a:rPr>
              <a:t>: a shared, unspoken fantasy about why it's really together.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 family, too, is more than the people in it. It has a collective life, a way of organizing itself under stress that no single member chose and none can quite explain.</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Bion proposed  three basic assumption states.The first is </a:t>
            </a:r>
            <a:r>
              <a:rPr i="1" lang="en">
                <a:solidFill>
                  <a:schemeClr val="dk1"/>
                </a:solidFill>
              </a:rPr>
              <a:t>dependency</a:t>
            </a:r>
            <a:r>
              <a:rPr lang="en">
                <a:solidFill>
                  <a:schemeClr val="dk1"/>
                </a:solidFill>
              </a:rPr>
              <a:t> — the group acts </a:t>
            </a:r>
            <a:r>
              <a:rPr i="1" lang="en">
                <a:solidFill>
                  <a:schemeClr val="dk1"/>
                </a:solidFill>
              </a:rPr>
              <a:t>as if</a:t>
            </a:r>
            <a:r>
              <a:rPr lang="en">
                <a:solidFill>
                  <a:schemeClr val="dk1"/>
                </a:solidFill>
              </a:rPr>
              <a:t> it can't survive without someone to hold it: a leader, an expert, a rescuer. You can see this in the dynamic of a family that falls apart without the one over-functioning parent or the family that arrives at our consulting office waiting helplessly for you to fix them.</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second is </a:t>
            </a:r>
            <a:r>
              <a:rPr i="1" lang="en">
                <a:solidFill>
                  <a:schemeClr val="dk1"/>
                </a:solidFill>
              </a:rPr>
              <a:t>fight-or-flight</a:t>
            </a:r>
            <a:r>
              <a:rPr lang="en">
                <a:solidFill>
                  <a:schemeClr val="dk1"/>
                </a:solidFill>
              </a:rPr>
              <a:t> — which is when the group can only be held together by having an enemy to fight or a danger to flee. The family that's united only against the school, the in-laws, the bad influence.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third is </a:t>
            </a:r>
            <a:r>
              <a:rPr i="1" lang="en">
                <a:solidFill>
                  <a:schemeClr val="dk1"/>
                </a:solidFill>
              </a:rPr>
              <a:t>pairing</a:t>
            </a:r>
            <a:r>
              <a:rPr lang="en">
                <a:solidFill>
                  <a:schemeClr val="dk1"/>
                </a:solidFill>
              </a:rPr>
              <a:t> — the group pins its hope on a couple, or a coming event, that will deliver it. When the baby comes, when he gets the job, when she marries — </a:t>
            </a:r>
            <a:r>
              <a:rPr i="1" lang="en">
                <a:solidFill>
                  <a:schemeClr val="dk1"/>
                </a:solidFill>
              </a:rPr>
              <a:t>then</a:t>
            </a:r>
            <a:r>
              <a:rPr lang="en">
                <a:solidFill>
                  <a:schemeClr val="dk1"/>
                </a:solidFill>
              </a:rPr>
              <a:t> everything will be fine. Hope, used as a way of never doing the work today.</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Every group and every family lives somewhere between real work and basic assumptions, all the time. The skill — for the group conductor is to notice which one the room has slipped into, and to name it.</a:t>
            </a:r>
            <a:endParaRPr>
              <a:solidFill>
                <a:schemeClr val="dk1"/>
              </a:solidFill>
            </a:endParaRPr>
          </a:p>
          <a:p>
            <a:pPr indent="0" lvl="0" marL="0" rtl="0" algn="l">
              <a:lnSpc>
                <a:spcPct val="115000"/>
              </a:lnSpc>
              <a:spcBef>
                <a:spcPts val="1200"/>
              </a:spcBef>
              <a:spcAft>
                <a:spcPts val="1200"/>
              </a:spcAft>
              <a:buClr>
                <a:schemeClr val="dk1"/>
              </a:buClr>
              <a:buSzPts val="1100"/>
              <a:buFont typeface="Arial"/>
              <a:buNone/>
            </a:pPr>
            <a:r>
              <a:rPr lang="en">
                <a:solidFill>
                  <a:schemeClr val="dk1"/>
                </a:solidFill>
              </a:rPr>
              <a:t>There's a gift in this. When one member is 'being difficult,' Bion lets you ask a different question — not what's wrong with them, but what is the group using them to say? The difficult member is often just the one voicing the group's basic assumption out loud.</a:t>
            </a:r>
            <a:endParaRPr/>
          </a:p>
        </p:txBody>
      </p:sp>
      <p:sp>
        <p:nvSpPr>
          <p:cNvPr id="141" name="Google Shape;141;p7: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8: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 name="Google Shape;165;p8: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There are three ideas of his that are important to know about. The first is the </a:t>
            </a:r>
            <a:r>
              <a:rPr i="1" lang="en">
                <a:solidFill>
                  <a:schemeClr val="dk1"/>
                </a:solidFill>
              </a:rPr>
              <a:t>matrix</a:t>
            </a:r>
            <a:r>
              <a:rPr lang="en">
                <a:solidFill>
                  <a:schemeClr val="dk1"/>
                </a:solidFill>
              </a:rPr>
              <a:t> — the group as a web of communication and relationship, mostly out of awareness, through which meaning and feelings travel. The individual, in his image, is a </a:t>
            </a:r>
            <a:r>
              <a:rPr i="1" lang="en">
                <a:solidFill>
                  <a:schemeClr val="dk1"/>
                </a:solidFill>
              </a:rPr>
              <a:t>nodal point</a:t>
            </a:r>
            <a:r>
              <a:rPr lang="en">
                <a:solidFill>
                  <a:schemeClr val="dk1"/>
                </a:solidFill>
              </a:rPr>
              <a:t> in that web, the way a single neuron only means something inside a network. You already know the most important matrix there is: it's the family. We are each born into a web of relationships that exists before us and shapes who we become. The node doesn't precede the network. The matrix comes first.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second is </a:t>
            </a:r>
            <a:r>
              <a:rPr i="1" lang="en">
                <a:solidFill>
                  <a:schemeClr val="dk1"/>
                </a:solidFill>
              </a:rPr>
              <a:t>the group as a whole as an agent of change.</a:t>
            </a:r>
            <a:r>
              <a:rPr lang="en">
                <a:solidFill>
                  <a:schemeClr val="dk1"/>
                </a:solidFill>
              </a:rPr>
              <a:t> If the </a:t>
            </a:r>
            <a:r>
              <a:rPr lang="en">
                <a:solidFill>
                  <a:schemeClr val="dk1"/>
                </a:solidFill>
              </a:rPr>
              <a:t>matrix</a:t>
            </a:r>
            <a:r>
              <a:rPr lang="en">
                <a:solidFill>
                  <a:schemeClr val="dk1"/>
                </a:solidFill>
              </a:rPr>
              <a:t> is what heals, then the therapist isn't the healer — the whole group is. Foulkes refused the word 'leader.' He called the therapist the </a:t>
            </a:r>
            <a:r>
              <a:rPr i="1" lang="en">
                <a:solidFill>
                  <a:schemeClr val="dk1"/>
                </a:solidFill>
              </a:rPr>
              <a:t>conductor</a:t>
            </a:r>
            <a:r>
              <a:rPr lang="en">
                <a:solidFill>
                  <a:schemeClr val="dk1"/>
                </a:solidFill>
              </a:rPr>
              <a:t> — like an orchestra conductor, who plays no instrument and treats no single player, but tends the whole orchestra. You're not there to fix one person in the room. You're there to change what happens </a:t>
            </a:r>
            <a:r>
              <a:rPr i="1" lang="en">
                <a:solidFill>
                  <a:schemeClr val="dk1"/>
                </a:solidFill>
              </a:rPr>
              <a:t>between</a:t>
            </a:r>
            <a:r>
              <a:rPr lang="en">
                <a:solidFill>
                  <a:schemeClr val="dk1"/>
                </a:solidFill>
              </a:rPr>
              <a:t> them.</a:t>
            </a:r>
            <a:endParaRPr>
              <a:solidFill>
                <a:schemeClr val="dk1"/>
              </a:solidFill>
            </a:endParaRPr>
          </a:p>
          <a:p>
            <a:pPr indent="0" lvl="0" marL="0" rtl="0" algn="l">
              <a:lnSpc>
                <a:spcPct val="115000"/>
              </a:lnSpc>
              <a:spcBef>
                <a:spcPts val="1200"/>
              </a:spcBef>
              <a:spcAft>
                <a:spcPts val="1200"/>
              </a:spcAft>
              <a:buClr>
                <a:schemeClr val="dk1"/>
              </a:buClr>
              <a:buSzPts val="1100"/>
              <a:buFont typeface="Arial"/>
              <a:buNone/>
            </a:pPr>
            <a:r>
              <a:rPr lang="en">
                <a:solidFill>
                  <a:schemeClr val="dk1"/>
                </a:solidFill>
              </a:rPr>
              <a:t>The third is </a:t>
            </a:r>
            <a:r>
              <a:rPr i="1" lang="en">
                <a:solidFill>
                  <a:schemeClr val="dk1"/>
                </a:solidFill>
              </a:rPr>
              <a:t>the hall of mirrors.</a:t>
            </a:r>
            <a:r>
              <a:rPr lang="en">
                <a:solidFill>
                  <a:schemeClr val="dk1"/>
                </a:solidFill>
              </a:rPr>
              <a:t> In a group, each member meets, in the others, the parts of themselves they can't yet see or own — and in that reflection those parts become available to be reclaimed. Any family counselor knows this room: the father who can't bear his own dependency, so he sees it, and attacks it, in his son. The group makes those mirrors visible, and workable, on purpose.</a:t>
            </a:r>
            <a:endParaRPr/>
          </a:p>
        </p:txBody>
      </p:sp>
      <p:sp>
        <p:nvSpPr>
          <p:cNvPr id="166" name="Google Shape;166;p8: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His subject is projective identification — and in a group it works like this. The group has feelings it can't tolerate: rage, neediness, weakness, shame. Rather than hold them, it deposits them into a member. And the part that makes this more than blame — the member </a:t>
            </a:r>
            <a:r>
              <a:rPr i="1" lang="en">
                <a:solidFill>
                  <a:schemeClr val="dk1"/>
                </a:solidFill>
              </a:rPr>
              <a:t>takes them up, which is called projective identification.</a:t>
            </a:r>
            <a:r>
              <a:rPr lang="en">
                <a:solidFill>
                  <a:schemeClr val="dk1"/>
                </a:solidFill>
              </a:rPr>
              <a:t> They begin, genuinely, to feel and act out what the group couldn't bear. The group gets to stay calm and competent, because someone else is now carrying its disowned and unaccepted experience. The feeling didn't disappear. It got </a:t>
            </a:r>
            <a:r>
              <a:rPr i="1" lang="en">
                <a:solidFill>
                  <a:schemeClr val="dk1"/>
                </a:solidFill>
              </a:rPr>
              <a:t>concentrated in one person.</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acting-out teenager, the depressed mother, the 'problem' child the family brings you to fix. The family's unbearable feeling, lodged in one member, who is then presented as the one who's sick. Horwitz is describing the mechanism in the group. Same evacuation, same recruited carrier, same illusion that the trouble lives in one person.</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He traced three forms of projective identification in groups. The first is </a:t>
            </a:r>
            <a:r>
              <a:rPr i="1" lang="en">
                <a:solidFill>
                  <a:schemeClr val="dk1"/>
                </a:solidFill>
              </a:rPr>
              <a:t>role suction</a:t>
            </a:r>
            <a:r>
              <a:rPr lang="en">
                <a:solidFill>
                  <a:schemeClr val="dk1"/>
                </a:solidFill>
              </a:rPr>
              <a:t> — the group's pull on a member to take up a needed role. Someone has to be the angry one, the fragile one, the responsible one, the clown. The role is drawn </a:t>
            </a:r>
            <a:r>
              <a:rPr i="1" lang="en">
                <a:solidFill>
                  <a:schemeClr val="dk1"/>
                </a:solidFill>
              </a:rPr>
              <a:t>out</a:t>
            </a:r>
            <a:r>
              <a:rPr lang="en">
                <a:solidFill>
                  <a:schemeClr val="dk1"/>
                </a:solidFill>
              </a:rPr>
              <a:t> of them by what the group needs, often the person whose history makes them most willing to take it.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second is — </a:t>
            </a:r>
            <a:r>
              <a:rPr i="1" lang="en">
                <a:solidFill>
                  <a:schemeClr val="dk1"/>
                </a:solidFill>
              </a:rPr>
              <a:t>the spokesperson.</a:t>
            </a:r>
            <a:r>
              <a:rPr lang="en">
                <a:solidFill>
                  <a:schemeClr val="dk1"/>
                </a:solidFill>
              </a:rPr>
              <a:t> One member voices a feeling that actually belongs to everyone. They seem to be speaking for themselves; in fact they're speaking for the room. The one who finally says 'I don't think this is working' — and you can feel the silent agreement behind them. Useful, when you can hear it as the group's voice and not just one person's complaint.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third is the dangerous one — </a:t>
            </a:r>
            <a:r>
              <a:rPr i="1" lang="en">
                <a:solidFill>
                  <a:schemeClr val="dk1"/>
                </a:solidFill>
              </a:rPr>
              <a:t>scapegoating.</a:t>
            </a:r>
            <a:r>
              <a:rPr lang="en">
                <a:solidFill>
                  <a:schemeClr val="dk1"/>
                </a:solidFill>
              </a:rPr>
              <a:t> This is role suction turned dangerous. The group deposits its intolerable feeling into one member, and then blames, isolates, or expels them. And it works — for the group. Getting rid of that member preserves the group's image of itself as good, calm, united. It buys the group's comfort at one member's expense. Every family counselor has met the family organized around a scapegoat — peaceful, functional, intact, as long as one person agrees to be the problem.</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Scapegoating is what happens when no one interrupts the split — when a disowned position collapses onto a single person. </a:t>
            </a:r>
            <a:r>
              <a:rPr i="1" lang="en">
                <a:solidFill>
                  <a:schemeClr val="dk1"/>
                </a:solidFill>
              </a:rPr>
              <a:t>'Anyone else?'</a:t>
            </a:r>
            <a:r>
              <a:rPr lang="en">
                <a:solidFill>
                  <a:schemeClr val="dk1"/>
                </a:solidFill>
              </a:rPr>
              <a:t> is the antidote. You break the projection by asking the room to take its feeling back: who else is angry, who else wants to quit, who else feels like the weak one here? The moment the feeling is shared, the scapegoat is released — and so is the identified patient.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And a word of caution, because this is the most dangerous moment in any group. When a group scapegoats, the conductor's job is not to rescue the scapegoat — that just confirms they're fragile and special. It's to widen the lens: to ask the room what it's putting into this one person. You protect the member by making the projection visible, not by defending them.</a:t>
            </a:r>
            <a:endParaRPr/>
          </a:p>
        </p:txBody>
      </p:sp>
      <p:sp>
        <p:nvSpPr>
          <p:cNvPr id="185" name="Google Shape;185;p10: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9: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9: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I also believe Systems-Centered Therapy by Agazarian has an important place in group therapy. SCT and family therapy share a parent in general systems theory, and they reach the same conclusion: you don't treat the members, you develop the system or the group, and the system heals its members.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question is how - through </a:t>
            </a:r>
            <a:r>
              <a:rPr i="1" lang="en">
                <a:solidFill>
                  <a:schemeClr val="dk1"/>
                </a:solidFill>
              </a:rPr>
              <a:t>functional subgrouping.</a:t>
            </a:r>
            <a:r>
              <a:rPr lang="en">
                <a:solidFill>
                  <a:schemeClr val="dk1"/>
                </a:solidFill>
              </a:rPr>
              <a:t> The problem this solves is that when a difference shows up in a group, or a family, the natural thing is to split. Two camps form, each sure of its own righteousness, and the system tries to settle the difference by deciding who wins. But the losing position doesn't disappear when it loses. It gets located in a person — the one who voiced it — and that person gets pushed out. That is how a group manufactures a scapegoat. It's how a family manufactures an identified patient.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Subgrouping interrupts that. Instead of asking </a:t>
            </a:r>
            <a:r>
              <a:rPr i="1" lang="en">
                <a:solidFill>
                  <a:schemeClr val="dk1"/>
                </a:solidFill>
              </a:rPr>
              <a:t>who's right,</a:t>
            </a:r>
            <a:r>
              <a:rPr lang="en">
                <a:solidFill>
                  <a:schemeClr val="dk1"/>
                </a:solidFill>
              </a:rPr>
              <a:t> the conductor asks members to join around what they share — so that every side of a difference is carried by more than one person. No one is left holding a position alone. You're not resolving the conflict; you're making sure it can't collapse onto a single member.</a:t>
            </a:r>
            <a:endParaRPr>
              <a:solidFill>
                <a:schemeClr val="dk1"/>
              </a:solidFill>
            </a:endParaRPr>
          </a:p>
          <a:p>
            <a:pPr indent="0" lvl="0" marL="0" rtl="0" algn="l">
              <a:lnSpc>
                <a:spcPct val="115000"/>
              </a:lnSpc>
              <a:spcBef>
                <a:spcPts val="1200"/>
              </a:spcBef>
              <a:spcAft>
                <a:spcPts val="1200"/>
              </a:spcAft>
              <a:buClr>
                <a:schemeClr val="dk1"/>
              </a:buClr>
              <a:buSzPts val="1100"/>
              <a:buFont typeface="Arial"/>
              <a:buNone/>
            </a:pPr>
            <a:r>
              <a:rPr lang="en">
                <a:solidFill>
                  <a:schemeClr val="dk1"/>
                </a:solidFill>
              </a:rPr>
              <a:t>And it operationalizes into two words. The signature SCT intervention is simply: </a:t>
            </a:r>
            <a:r>
              <a:rPr i="1" lang="en">
                <a:solidFill>
                  <a:schemeClr val="dk1"/>
                </a:solidFill>
              </a:rPr>
              <a:t>'Anyone else?'</a:t>
            </a:r>
            <a:r>
              <a:rPr lang="en">
                <a:solidFill>
                  <a:schemeClr val="dk1"/>
                </a:solidFill>
              </a:rPr>
              <a:t> A member says something raw or new — and instead of turning to treat them one-to-one while the room watches, you ask, 'Does anyone else feel something like that?' Spreads the feeling among the members. It stops being one person's experience and becomes the group's. One example: when the teenager in a group says nobody in the family listens, the systemic move isn't to fix the teenager — it's to ask who else feels unheard. </a:t>
            </a:r>
            <a:endParaRPr/>
          </a:p>
        </p:txBody>
      </p:sp>
      <p:sp>
        <p:nvSpPr>
          <p:cNvPr id="205" name="Google Shape;205;p9: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1">
  <p:cSld name="TITLE_1">
    <p:spTree>
      <p:nvGrpSpPr>
        <p:cNvPr id="9" name="Shape 9"/>
        <p:cNvGrpSpPr/>
        <p:nvPr/>
      </p:nvGrpSpPr>
      <p:grpSpPr>
        <a:xfrm>
          <a:off x="0" y="0"/>
          <a:ext cx="0" cy="0"/>
          <a:chOff x="0" y="0"/>
          <a:chExt cx="0" cy="0"/>
        </a:xfrm>
      </p:grpSpPr>
      <p:sp>
        <p:nvSpPr>
          <p:cNvPr id="10" name="Google Shape;10;p2"/>
          <p:cNvSpPr txBox="1"/>
          <p:nvPr>
            <p:ph idx="12" type="sldNum"/>
          </p:nvPr>
        </p:nvSpPr>
        <p:spPr>
          <a:xfrm>
            <a:off x="4419600" y="4627562"/>
            <a:ext cx="2133600" cy="276900"/>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1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 name="Google Shape;40;p11"/>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1" name="Google Shape;41;p11"/>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2" name="Google Shape;42;p11"/>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3" name="Google Shape;43;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4" name="Shape 44"/>
        <p:cNvGrpSpPr/>
        <p:nvPr/>
      </p:nvGrpSpPr>
      <p:grpSpPr>
        <a:xfrm>
          <a:off x="0" y="0"/>
          <a:ext cx="0" cy="0"/>
          <a:chOff x="0" y="0"/>
          <a:chExt cx="0" cy="0"/>
        </a:xfrm>
      </p:grpSpPr>
      <p:sp>
        <p:nvSpPr>
          <p:cNvPr id="45" name="Google Shape;45;p12"/>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6" name="Google Shape;46;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7" name="Shape 47"/>
        <p:cNvGrpSpPr/>
        <p:nvPr/>
      </p:nvGrpSpPr>
      <p:grpSpPr>
        <a:xfrm>
          <a:off x="0" y="0"/>
          <a:ext cx="0" cy="0"/>
          <a:chOff x="0" y="0"/>
          <a:chExt cx="0" cy="0"/>
        </a:xfrm>
      </p:grpSpPr>
      <p:sp>
        <p:nvSpPr>
          <p:cNvPr id="48" name="Google Shape;48;p13"/>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9" name="Google Shape;49;p13"/>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50" name="Google Shape;50;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1" name="Shape 51"/>
        <p:cNvGrpSpPr/>
        <p:nvPr/>
      </p:nvGrpSpPr>
      <p:grpSpPr>
        <a:xfrm>
          <a:off x="0" y="0"/>
          <a:ext cx="0" cy="0"/>
          <a:chOff x="0" y="0"/>
          <a:chExt cx="0" cy="0"/>
        </a:xfrm>
      </p:grpSpPr>
      <p:sp>
        <p:nvSpPr>
          <p:cNvPr id="52" name="Google Shape;52;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54" name="Shape 54"/>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1" name="Shape 11"/>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 name="Shape 12"/>
        <p:cNvGrpSpPr/>
        <p:nvPr/>
      </p:nvGrpSpPr>
      <p:grpSpPr>
        <a:xfrm>
          <a:off x="0" y="0"/>
          <a:ext cx="0" cy="0"/>
          <a:chOff x="0" y="0"/>
          <a:chExt cx="0" cy="0"/>
        </a:xfrm>
      </p:grpSpPr>
      <p:sp>
        <p:nvSpPr>
          <p:cNvPr id="13" name="Google Shape;13;p4"/>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4" name="Google Shape;14;p4"/>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5" name="Google Shape;15;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sp>
        <p:nvSpPr>
          <p:cNvPr id="17" name="Google Shape;17;p5"/>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8" name="Google Shape;18;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sp>
        <p:nvSpPr>
          <p:cNvPr id="20" name="Google Shape;20;p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1" name="Google Shape;21;p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2" name="Google Shape;22;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 name="Shape 23"/>
        <p:cNvGrpSpPr/>
        <p:nvPr/>
      </p:nvGrpSpPr>
      <p:grpSpPr>
        <a:xfrm>
          <a:off x="0" y="0"/>
          <a:ext cx="0" cy="0"/>
          <a:chOff x="0" y="0"/>
          <a:chExt cx="0" cy="0"/>
        </a:xfrm>
      </p:grpSpPr>
      <p:sp>
        <p:nvSpPr>
          <p:cNvPr id="24" name="Google Shape;24;p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5" name="Google Shape;25;p7"/>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6" name="Google Shape;26;p7"/>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7" name="Google Shape;27;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0" name="Google Shape;30;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 name="Shape 31"/>
        <p:cNvGrpSpPr/>
        <p:nvPr/>
      </p:nvGrpSpPr>
      <p:grpSpPr>
        <a:xfrm>
          <a:off x="0" y="0"/>
          <a:ext cx="0" cy="0"/>
          <a:chOff x="0" y="0"/>
          <a:chExt cx="0" cy="0"/>
        </a:xfrm>
      </p:grpSpPr>
      <p:sp>
        <p:nvSpPr>
          <p:cNvPr id="32" name="Google Shape;32;p9"/>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3" name="Google Shape;33;p9"/>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4" name="Google Shape;34;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5" name="Shape 35"/>
        <p:cNvGrpSpPr/>
        <p:nvPr/>
      </p:nvGrpSpPr>
      <p:grpSpPr>
        <a:xfrm>
          <a:off x="0" y="0"/>
          <a:ext cx="0" cy="0"/>
          <a:chOff x="0" y="0"/>
          <a:chExt cx="0" cy="0"/>
        </a:xfrm>
      </p:grpSpPr>
      <p:sp>
        <p:nvSpPr>
          <p:cNvPr id="36" name="Google Shape;36;p10"/>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7" name="Google Shape;37;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3.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61"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1.jpg"/></Relationships>
</file>

<file path=ppt/slides/_rels/slide10.xml.rels><?xml version="1.0" encoding="UTF-8"?><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0.jpg"/></Relationships>
</file>

<file path=ppt/slides/_rels/slide11.xml.rels><?xml version="1.0" encoding="UTF-8"?><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2.jpg"/></Relationships>
</file>

<file path=ppt/slides/_rels/slide12.xml.rels><?xml version="1.0" encoding="UTF-8"?><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2.png"/><Relationship Id="rId5" Type="http://schemas.openxmlformats.org/officeDocument/2006/relationships/image" Target="../media/image5.png"/><Relationship Id="rId6" Type="http://schemas.openxmlformats.org/officeDocument/2006/relationships/image" Target="../media/image11.jpg"/></Relationships>
</file>

<file path=ppt/slides/_rels/slide13.xml.rels><?xml version="1.0" encoding="UTF-8"?><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 Id="rId3" Type="http://schemas.openxmlformats.org/officeDocument/2006/relationships/image" Target="../media/image8.png"/></Relationships>
</file>

<file path=ppt/slides/_rels/slide14.xml.rels><?xml version="1.0" encoding="UTF-8"?><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 Id="rId3" Type="http://schemas.openxmlformats.org/officeDocument/2006/relationships/image" Target="../media/image4.png"/><Relationship Id="rId4" Type="http://schemas.openxmlformats.org/officeDocument/2006/relationships/image" Target="../media/image9.jpg"/></Relationships>
</file>

<file path=ppt/slides/_rels/slide15.xml.rels><?xml version="1.0" encoding="UTF-8"?><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7"/>
          <p:cNvSpPr/>
          <p:nvPr/>
        </p:nvSpPr>
        <p:spPr>
          <a:xfrm>
            <a:off x="502919" y="457200"/>
            <a:ext cx="54900" cy="502800"/>
          </a:xfrm>
          <a:prstGeom prst="rect">
            <a:avLst/>
          </a:prstGeom>
          <a:solidFill>
            <a:srgbClr val="1D9E75"/>
          </a:solidFill>
          <a:ln cap="flat" cmpd="sng" w="12700">
            <a:solidFill>
              <a:srgbClr val="1D9E75"/>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 name="Google Shape;60;p17"/>
          <p:cNvSpPr txBox="1"/>
          <p:nvPr/>
        </p:nvSpPr>
        <p:spPr>
          <a:xfrm>
            <a:off x="685805" y="460522"/>
            <a:ext cx="7680900" cy="230700"/>
          </a:xfrm>
          <a:prstGeom prst="rect">
            <a:avLst/>
          </a:prstGeom>
          <a:noFill/>
          <a:ln>
            <a:noFill/>
          </a:ln>
        </p:spPr>
        <p:txBody>
          <a:bodyPr anchorCtr="0" anchor="ctr" bIns="45675" lIns="45675" spcFirstLastPara="1" rIns="45675" wrap="square" tIns="45675">
            <a:spAutoFit/>
          </a:bodyPr>
          <a:lstStyle/>
          <a:p>
            <a:pPr indent="0" lvl="0" marL="0" marR="0" rtl="0" algn="l">
              <a:lnSpc>
                <a:spcPct val="100000"/>
              </a:lnSpc>
              <a:spcBef>
                <a:spcPts val="0"/>
              </a:spcBef>
              <a:spcAft>
                <a:spcPts val="0"/>
              </a:spcAft>
              <a:buClr>
                <a:srgbClr val="1D9E75"/>
              </a:buClr>
              <a:buSzPts val="900"/>
              <a:buFont typeface="Palatino"/>
              <a:buNone/>
            </a:pPr>
            <a:r>
              <a:rPr b="0" i="0" lang="en" sz="900" u="none" cap="none" strike="noStrike">
                <a:solidFill>
                  <a:srgbClr val="1D9E75"/>
                </a:solidFill>
                <a:latin typeface="Palatino"/>
                <a:ea typeface="Palatino"/>
                <a:cs typeface="Palatino"/>
                <a:sym typeface="Palatino"/>
              </a:rPr>
              <a:t>IAMFC Conference June 2026  ·  Ho Chi Minh City</a:t>
            </a:r>
            <a:endParaRPr b="0" i="0" sz="1400" u="none" cap="none" strike="noStrike">
              <a:solidFill>
                <a:srgbClr val="000000"/>
              </a:solidFill>
              <a:latin typeface="Arial"/>
              <a:ea typeface="Arial"/>
              <a:cs typeface="Arial"/>
              <a:sym typeface="Arial"/>
            </a:endParaRPr>
          </a:p>
        </p:txBody>
      </p:sp>
      <p:sp>
        <p:nvSpPr>
          <p:cNvPr id="61" name="Google Shape;61;p17"/>
          <p:cNvSpPr txBox="1"/>
          <p:nvPr/>
        </p:nvSpPr>
        <p:spPr>
          <a:xfrm>
            <a:off x="548644" y="1259860"/>
            <a:ext cx="7680900" cy="892800"/>
          </a:xfrm>
          <a:prstGeom prst="rect">
            <a:avLst/>
          </a:prstGeom>
          <a:noFill/>
          <a:ln>
            <a:noFill/>
          </a:ln>
        </p:spPr>
        <p:txBody>
          <a:bodyPr anchorCtr="0" anchor="ctr" bIns="45675" lIns="45675" spcFirstLastPara="1" rIns="45675" wrap="square" tIns="45675">
            <a:spAutoFit/>
          </a:bodyPr>
          <a:lstStyle/>
          <a:p>
            <a:pPr indent="0" lvl="0" marL="0" marR="0" rtl="0" algn="l">
              <a:lnSpc>
                <a:spcPct val="100000"/>
              </a:lnSpc>
              <a:spcBef>
                <a:spcPts val="0"/>
              </a:spcBef>
              <a:spcAft>
                <a:spcPts val="0"/>
              </a:spcAft>
              <a:buClr>
                <a:srgbClr val="000000"/>
              </a:buClr>
              <a:buSzPts val="5200"/>
              <a:buFont typeface="Palatino"/>
              <a:buNone/>
            </a:pPr>
            <a:r>
              <a:rPr b="0" i="0" lang="en" sz="5200" u="none" cap="none" strike="noStrike">
                <a:solidFill>
                  <a:srgbClr val="000000"/>
                </a:solidFill>
                <a:latin typeface="Palatino"/>
                <a:ea typeface="Palatino"/>
                <a:cs typeface="Palatino"/>
                <a:sym typeface="Palatino"/>
              </a:rPr>
              <a:t>Why</a:t>
            </a:r>
            <a:r>
              <a:rPr b="0" i="0" lang="en" sz="5200" u="none" cap="none" strike="noStrike">
                <a:solidFill>
                  <a:srgbClr val="000000"/>
                </a:solidFill>
                <a:latin typeface="Palatino"/>
                <a:ea typeface="Palatino"/>
                <a:cs typeface="Palatino"/>
                <a:sym typeface="Palatino"/>
              </a:rPr>
              <a:t> Group </a:t>
            </a:r>
            <a:r>
              <a:rPr lang="en" sz="5200">
                <a:latin typeface="Palatino"/>
                <a:ea typeface="Palatino"/>
                <a:cs typeface="Palatino"/>
                <a:sym typeface="Palatino"/>
              </a:rPr>
              <a:t>Therapy</a:t>
            </a:r>
            <a:r>
              <a:rPr b="0" i="0" lang="en" sz="5200" u="none" cap="none" strike="noStrike">
                <a:solidFill>
                  <a:srgbClr val="000000"/>
                </a:solidFill>
                <a:latin typeface="Palatino"/>
                <a:ea typeface="Palatino"/>
                <a:cs typeface="Palatino"/>
                <a:sym typeface="Palatino"/>
              </a:rPr>
              <a:t>?</a:t>
            </a:r>
            <a:endParaRPr b="0" i="0" sz="1400" u="none" cap="none" strike="noStrike">
              <a:solidFill>
                <a:srgbClr val="000000"/>
              </a:solidFill>
              <a:latin typeface="Arial"/>
              <a:ea typeface="Arial"/>
              <a:cs typeface="Arial"/>
              <a:sym typeface="Arial"/>
            </a:endParaRPr>
          </a:p>
        </p:txBody>
      </p:sp>
      <p:sp>
        <p:nvSpPr>
          <p:cNvPr id="62" name="Google Shape;62;p17"/>
          <p:cNvSpPr txBox="1"/>
          <p:nvPr/>
        </p:nvSpPr>
        <p:spPr>
          <a:xfrm>
            <a:off x="548644" y="2421910"/>
            <a:ext cx="6309300" cy="430800"/>
          </a:xfrm>
          <a:prstGeom prst="rect">
            <a:avLst/>
          </a:prstGeom>
          <a:noFill/>
          <a:ln>
            <a:noFill/>
          </a:ln>
        </p:spPr>
        <p:txBody>
          <a:bodyPr anchorCtr="0" anchor="ctr" bIns="45675" lIns="45675" spcFirstLastPara="1" rIns="45675" wrap="square" tIns="45675">
            <a:spAutoFit/>
          </a:bodyPr>
          <a:lstStyle/>
          <a:p>
            <a:pPr indent="0" lvl="0" marL="0" marR="0" rtl="0" algn="l">
              <a:lnSpc>
                <a:spcPct val="100000"/>
              </a:lnSpc>
              <a:spcBef>
                <a:spcPts val="0"/>
              </a:spcBef>
              <a:spcAft>
                <a:spcPts val="0"/>
              </a:spcAft>
              <a:buClr>
                <a:srgbClr val="888780"/>
              </a:buClr>
              <a:buSzPts val="2200"/>
              <a:buFont typeface="Palatino"/>
              <a:buNone/>
            </a:pPr>
            <a:r>
              <a:rPr b="0" i="1" lang="en" sz="2200" u="none" cap="none" strike="noStrike">
                <a:solidFill>
                  <a:srgbClr val="888780"/>
                </a:solidFill>
                <a:latin typeface="Palatino"/>
                <a:ea typeface="Palatino"/>
                <a:cs typeface="Palatino"/>
                <a:sym typeface="Palatino"/>
              </a:rPr>
              <a:t>The case for group work in Vietnam</a:t>
            </a:r>
            <a:endParaRPr b="0" i="0" sz="1400" u="none" cap="none" strike="noStrike">
              <a:solidFill>
                <a:srgbClr val="000000"/>
              </a:solidFill>
              <a:latin typeface="Arial"/>
              <a:ea typeface="Arial"/>
              <a:cs typeface="Arial"/>
              <a:sym typeface="Arial"/>
            </a:endParaRPr>
          </a:p>
        </p:txBody>
      </p:sp>
      <p:cxnSp>
        <p:nvCxnSpPr>
          <p:cNvPr id="63" name="Google Shape;63;p17"/>
          <p:cNvCxnSpPr/>
          <p:nvPr/>
        </p:nvCxnSpPr>
        <p:spPr>
          <a:xfrm>
            <a:off x="502919" y="3108960"/>
            <a:ext cx="2286000" cy="0"/>
          </a:xfrm>
          <a:prstGeom prst="straightConnector1">
            <a:avLst/>
          </a:prstGeom>
          <a:noFill/>
          <a:ln cap="flat" cmpd="sng" w="9525">
            <a:solidFill>
              <a:srgbClr val="444440"/>
            </a:solidFill>
            <a:prstDash val="solid"/>
            <a:round/>
            <a:headEnd len="sm" w="sm" type="none"/>
            <a:tailEnd len="sm" w="sm" type="none"/>
          </a:ln>
        </p:spPr>
      </p:cxnSp>
      <p:sp>
        <p:nvSpPr>
          <p:cNvPr id="64" name="Google Shape;64;p17"/>
          <p:cNvSpPr txBox="1"/>
          <p:nvPr/>
        </p:nvSpPr>
        <p:spPr>
          <a:xfrm>
            <a:off x="548644" y="3223279"/>
            <a:ext cx="5394900" cy="292500"/>
          </a:xfrm>
          <a:prstGeom prst="rect">
            <a:avLst/>
          </a:prstGeom>
          <a:noFill/>
          <a:ln>
            <a:noFill/>
          </a:ln>
        </p:spPr>
        <p:txBody>
          <a:bodyPr anchorCtr="0" anchor="ctr" bIns="45675" lIns="45675" spcFirstLastPara="1" rIns="45675" wrap="square" tIns="45675">
            <a:spAutoFit/>
          </a:bodyPr>
          <a:lstStyle/>
          <a:p>
            <a:pPr indent="0" lvl="0" marL="0" marR="0" rtl="0" algn="l">
              <a:lnSpc>
                <a:spcPct val="100000"/>
              </a:lnSpc>
              <a:spcBef>
                <a:spcPts val="0"/>
              </a:spcBef>
              <a:spcAft>
                <a:spcPts val="0"/>
              </a:spcAft>
              <a:buClr>
                <a:srgbClr val="FFFFFF"/>
              </a:buClr>
              <a:buSzPts val="1300"/>
              <a:buFont typeface="Palatino"/>
              <a:buNone/>
            </a:pPr>
            <a:r>
              <a:rPr b="1" i="0" lang="en" sz="1300" u="none" cap="none" strike="noStrike">
                <a:solidFill>
                  <a:srgbClr val="FFFFFF"/>
                </a:solidFill>
                <a:latin typeface="Palatino"/>
                <a:ea typeface="Palatino"/>
                <a:cs typeface="Palatino"/>
                <a:sym typeface="Palatino"/>
              </a:rPr>
              <a:t>Tran Ngoc Hieu</a:t>
            </a:r>
            <a:endParaRPr b="0" i="0" sz="1400" u="none" cap="none" strike="noStrike">
              <a:solidFill>
                <a:srgbClr val="000000"/>
              </a:solidFill>
              <a:latin typeface="Arial"/>
              <a:ea typeface="Arial"/>
              <a:cs typeface="Arial"/>
              <a:sym typeface="Arial"/>
            </a:endParaRPr>
          </a:p>
        </p:txBody>
      </p:sp>
      <p:sp>
        <p:nvSpPr>
          <p:cNvPr id="65" name="Google Shape;65;p17"/>
          <p:cNvSpPr txBox="1"/>
          <p:nvPr/>
        </p:nvSpPr>
        <p:spPr>
          <a:xfrm>
            <a:off x="548644" y="3545859"/>
            <a:ext cx="7223700" cy="261600"/>
          </a:xfrm>
          <a:prstGeom prst="rect">
            <a:avLst/>
          </a:prstGeom>
          <a:noFill/>
          <a:ln>
            <a:noFill/>
          </a:ln>
        </p:spPr>
        <p:txBody>
          <a:bodyPr anchorCtr="0" anchor="ctr" bIns="45675" lIns="45675" spcFirstLastPara="1" rIns="45675" wrap="square" tIns="45675">
            <a:spAutoFit/>
          </a:bodyPr>
          <a:lstStyle/>
          <a:p>
            <a:pPr indent="0" lvl="0" marL="0" marR="0" rtl="0" algn="l">
              <a:lnSpc>
                <a:spcPct val="100000"/>
              </a:lnSpc>
              <a:spcBef>
                <a:spcPts val="0"/>
              </a:spcBef>
              <a:spcAft>
                <a:spcPts val="0"/>
              </a:spcAft>
              <a:buClr>
                <a:srgbClr val="888780"/>
              </a:buClr>
              <a:buSzPts val="1100"/>
              <a:buFont typeface="Palatino"/>
              <a:buNone/>
            </a:pPr>
            <a:r>
              <a:rPr b="0" i="0" lang="en" sz="1100" u="none" cap="none" strike="noStrike">
                <a:solidFill>
                  <a:srgbClr val="888780"/>
                </a:solidFill>
                <a:latin typeface="Palatino"/>
                <a:ea typeface="Palatino"/>
                <a:cs typeface="Palatino"/>
                <a:sym typeface="Palatino"/>
              </a:rPr>
              <a:t>Clinical Psychologist  ·  Vietnam Institute of Psychology</a:t>
            </a:r>
            <a:endParaRPr b="0" i="0" sz="1400" u="none" cap="none" strike="noStrike">
              <a:solidFill>
                <a:srgbClr val="000000"/>
              </a:solidFill>
              <a:latin typeface="Arial"/>
              <a:ea typeface="Arial"/>
              <a:cs typeface="Arial"/>
              <a:sym typeface="Arial"/>
            </a:endParaRPr>
          </a:p>
        </p:txBody>
      </p:sp>
      <p:sp>
        <p:nvSpPr>
          <p:cNvPr id="66" name="Google Shape;66;p17"/>
          <p:cNvSpPr txBox="1"/>
          <p:nvPr/>
        </p:nvSpPr>
        <p:spPr>
          <a:xfrm>
            <a:off x="548644" y="3801891"/>
            <a:ext cx="7223700" cy="261600"/>
          </a:xfrm>
          <a:prstGeom prst="rect">
            <a:avLst/>
          </a:prstGeom>
          <a:noFill/>
          <a:ln>
            <a:noFill/>
          </a:ln>
        </p:spPr>
        <p:txBody>
          <a:bodyPr anchorCtr="0" anchor="ctr" bIns="45675" lIns="45675" spcFirstLastPara="1" rIns="45675" wrap="square" tIns="45675">
            <a:spAutoFit/>
          </a:bodyPr>
          <a:lstStyle/>
          <a:p>
            <a:pPr indent="0" lvl="0" marL="0" marR="0" rtl="0" algn="l">
              <a:lnSpc>
                <a:spcPct val="100000"/>
              </a:lnSpc>
              <a:spcBef>
                <a:spcPts val="0"/>
              </a:spcBef>
              <a:spcAft>
                <a:spcPts val="0"/>
              </a:spcAft>
              <a:buClr>
                <a:srgbClr val="888780"/>
              </a:buClr>
              <a:buSzPts val="1100"/>
              <a:buFont typeface="Palatino"/>
              <a:buNone/>
            </a:pPr>
            <a:r>
              <a:rPr b="0" i="0" lang="en" sz="1100" u="none" cap="none" strike="noStrike">
                <a:solidFill>
                  <a:srgbClr val="888780"/>
                </a:solidFill>
                <a:latin typeface="Palatino"/>
                <a:ea typeface="Palatino"/>
                <a:cs typeface="Palatino"/>
                <a:sym typeface="Palatino"/>
              </a:rPr>
              <a:t>Chief Clinical Officer  ·  psylab.ai</a:t>
            </a:r>
            <a:endParaRPr b="0" i="0" sz="1400" u="none" cap="none" strike="noStrike">
              <a:solidFill>
                <a:srgbClr val="000000"/>
              </a:solidFill>
              <a:latin typeface="Arial"/>
              <a:ea typeface="Arial"/>
              <a:cs typeface="Arial"/>
              <a:sym typeface="Arial"/>
            </a:endParaRPr>
          </a:p>
        </p:txBody>
      </p:sp>
      <p:sp>
        <p:nvSpPr>
          <p:cNvPr id="67" name="Google Shape;67;p17"/>
          <p:cNvSpPr txBox="1"/>
          <p:nvPr/>
        </p:nvSpPr>
        <p:spPr>
          <a:xfrm>
            <a:off x="548644" y="4057923"/>
            <a:ext cx="7223700" cy="261600"/>
          </a:xfrm>
          <a:prstGeom prst="rect">
            <a:avLst/>
          </a:prstGeom>
          <a:noFill/>
          <a:ln>
            <a:noFill/>
          </a:ln>
        </p:spPr>
        <p:txBody>
          <a:bodyPr anchorCtr="0" anchor="ctr" bIns="45675" lIns="45675" spcFirstLastPara="1" rIns="45675" wrap="square" tIns="45675">
            <a:spAutoFit/>
          </a:bodyPr>
          <a:lstStyle/>
          <a:p>
            <a:pPr indent="0" lvl="0" marL="0" marR="0" rtl="0" algn="l">
              <a:lnSpc>
                <a:spcPct val="100000"/>
              </a:lnSpc>
              <a:spcBef>
                <a:spcPts val="0"/>
              </a:spcBef>
              <a:spcAft>
                <a:spcPts val="0"/>
              </a:spcAft>
              <a:buClr>
                <a:srgbClr val="555552"/>
              </a:buClr>
              <a:buSzPts val="1100"/>
              <a:buFont typeface="Palatino"/>
              <a:buNone/>
            </a:pPr>
            <a:r>
              <a:rPr b="0" i="0" lang="en" sz="1100" u="none" cap="none" strike="noStrike">
                <a:solidFill>
                  <a:srgbClr val="555552"/>
                </a:solidFill>
                <a:latin typeface="Palatino"/>
                <a:ea typeface="Palatino"/>
                <a:cs typeface="Palatino"/>
                <a:sym typeface="Palatino"/>
              </a:rPr>
              <a:t>Cand.Psychol., University of Bergen, Norway</a:t>
            </a:r>
            <a:endParaRPr b="0" i="0" sz="1400" u="none" cap="none" strike="noStrike">
              <a:solidFill>
                <a:srgbClr val="000000"/>
              </a:solidFill>
              <a:latin typeface="Arial"/>
              <a:ea typeface="Arial"/>
              <a:cs typeface="Arial"/>
              <a:sym typeface="Arial"/>
            </a:endParaRPr>
          </a:p>
        </p:txBody>
      </p:sp>
      <p:sp>
        <p:nvSpPr>
          <p:cNvPr id="68" name="Google Shape;68;p17"/>
          <p:cNvSpPr txBox="1"/>
          <p:nvPr/>
        </p:nvSpPr>
        <p:spPr>
          <a:xfrm>
            <a:off x="8092444" y="4730770"/>
            <a:ext cx="822900" cy="230700"/>
          </a:xfrm>
          <a:prstGeom prst="rect">
            <a:avLst/>
          </a:prstGeom>
          <a:noFill/>
          <a:ln>
            <a:noFill/>
          </a:ln>
        </p:spPr>
        <p:txBody>
          <a:bodyPr anchorCtr="0" anchor="ctr" bIns="45675" lIns="45675" spcFirstLastPara="1" rIns="45675" wrap="square" tIns="45675">
            <a:spAutoFit/>
          </a:bodyPr>
          <a:lstStyle/>
          <a:p>
            <a:pPr indent="0" lvl="0" marL="0" marR="0" rtl="0" algn="r">
              <a:lnSpc>
                <a:spcPct val="100000"/>
              </a:lnSpc>
              <a:spcBef>
                <a:spcPts val="0"/>
              </a:spcBef>
              <a:spcAft>
                <a:spcPts val="0"/>
              </a:spcAft>
              <a:buClr>
                <a:srgbClr val="444440"/>
              </a:buClr>
              <a:buSzPts val="900"/>
              <a:buFont typeface="Palatino"/>
              <a:buNone/>
            </a:pPr>
            <a:r>
              <a:rPr b="0" i="0" lang="en" sz="900" u="none" cap="none" strike="noStrike">
                <a:solidFill>
                  <a:srgbClr val="444440"/>
                </a:solidFill>
                <a:latin typeface="Palatino"/>
                <a:ea typeface="Palatino"/>
                <a:cs typeface="Palatino"/>
                <a:sym typeface="Palatino"/>
              </a:rPr>
              <a:t>01 / 18</a:t>
            </a:r>
            <a:endParaRPr b="0" i="0" sz="1400" u="none" cap="none" strike="noStrike">
              <a:solidFill>
                <a:srgbClr val="000000"/>
              </a:solidFill>
              <a:latin typeface="Arial"/>
              <a:ea typeface="Arial"/>
              <a:cs typeface="Arial"/>
              <a:sym typeface="Arial"/>
            </a:endParaRPr>
          </a:p>
        </p:txBody>
      </p:sp>
      <p:pic>
        <p:nvPicPr>
          <p:cNvPr id="69" name="Google Shape;69;p17" title="VIP_LOGO_OLIVE.png"/>
          <p:cNvPicPr preferRelativeResize="0"/>
          <p:nvPr/>
        </p:nvPicPr>
        <p:blipFill>
          <a:blip r:embed="rId3">
            <a:alphaModFix/>
          </a:blip>
          <a:stretch>
            <a:fillRect/>
          </a:stretch>
        </p:blipFill>
        <p:spPr>
          <a:xfrm>
            <a:off x="1109638" y="4570000"/>
            <a:ext cx="1189063" cy="292500"/>
          </a:xfrm>
          <a:prstGeom prst="rect">
            <a:avLst/>
          </a:prstGeom>
          <a:noFill/>
          <a:ln>
            <a:noFill/>
          </a:ln>
        </p:spPr>
      </p:pic>
      <p:pic>
        <p:nvPicPr>
          <p:cNvPr id="70" name="Google Shape;70;p17" title="Humean logo.jpg"/>
          <p:cNvPicPr preferRelativeResize="0"/>
          <p:nvPr/>
        </p:nvPicPr>
        <p:blipFill>
          <a:blip r:embed="rId4">
            <a:alphaModFix/>
          </a:blip>
          <a:stretch>
            <a:fillRect/>
          </a:stretch>
        </p:blipFill>
        <p:spPr>
          <a:xfrm>
            <a:off x="557825" y="4500600"/>
            <a:ext cx="430800" cy="43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23" name="Shape 223"/>
        <p:cNvGrpSpPr/>
        <p:nvPr/>
      </p:nvGrpSpPr>
      <p:grpSpPr>
        <a:xfrm>
          <a:off x="0" y="0"/>
          <a:ext cx="0" cy="0"/>
          <a:chOff x="0" y="0"/>
          <a:chExt cx="0" cy="0"/>
        </a:xfrm>
      </p:grpSpPr>
      <p:sp>
        <p:nvSpPr>
          <p:cNvPr id="224" name="Google Shape;224;p26"/>
          <p:cNvSpPr/>
          <p:nvPr/>
        </p:nvSpPr>
        <p:spPr>
          <a:xfrm>
            <a:off x="457200" y="411480"/>
            <a:ext cx="45720" cy="411480"/>
          </a:xfrm>
          <a:prstGeom prst="rect">
            <a:avLst/>
          </a:prstGeom>
          <a:solidFill>
            <a:srgbClr val="1D9E75"/>
          </a:solidFill>
          <a:ln cap="flat" cmpd="sng" w="9525">
            <a:solidFill>
              <a:srgbClr val="1D9E7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p26"/>
          <p:cNvSpPr txBox="1"/>
          <p:nvPr/>
        </p:nvSpPr>
        <p:spPr>
          <a:xfrm>
            <a:off x="594360" y="393192"/>
            <a:ext cx="5486400" cy="256032"/>
          </a:xfrm>
          <a:prstGeom prst="rect">
            <a:avLst/>
          </a:prstGeom>
          <a:noFill/>
          <a:ln>
            <a:noFill/>
          </a:ln>
        </p:spPr>
        <p:txBody>
          <a:bodyPr anchorCtr="0" anchor="t" bIns="0" lIns="0" spcFirstLastPara="1" rIns="91425" wrap="square" tIns="0">
            <a:noAutofit/>
          </a:bodyPr>
          <a:lstStyle/>
          <a:p>
            <a:pPr indent="0" lvl="0" marL="0" marR="0" rtl="0" algn="l">
              <a:lnSpc>
                <a:spcPct val="100000"/>
              </a:lnSpc>
              <a:spcBef>
                <a:spcPts val="0"/>
              </a:spcBef>
              <a:spcAft>
                <a:spcPts val="0"/>
              </a:spcAft>
              <a:buClr>
                <a:srgbClr val="000000"/>
              </a:buClr>
              <a:buSzPts val="850"/>
              <a:buFont typeface="Arial"/>
              <a:buNone/>
            </a:pPr>
            <a:r>
              <a:rPr b="1" i="0" lang="en" sz="850" u="none" cap="none" strike="noStrike">
                <a:solidFill>
                  <a:srgbClr val="1D9E75"/>
                </a:solidFill>
                <a:latin typeface="Palatino"/>
                <a:ea typeface="Palatino"/>
                <a:cs typeface="Palatino"/>
                <a:sym typeface="Palatino"/>
              </a:rPr>
              <a:t>The trap of the individual lens</a:t>
            </a:r>
            <a:endParaRPr b="0" i="0" sz="1400" u="none" cap="none" strike="noStrike">
              <a:solidFill>
                <a:srgbClr val="000000"/>
              </a:solidFill>
              <a:latin typeface="Arial"/>
              <a:ea typeface="Arial"/>
              <a:cs typeface="Arial"/>
              <a:sym typeface="Arial"/>
            </a:endParaRPr>
          </a:p>
        </p:txBody>
      </p:sp>
      <p:sp>
        <p:nvSpPr>
          <p:cNvPr id="226" name="Google Shape;226;p26"/>
          <p:cNvSpPr txBox="1"/>
          <p:nvPr/>
        </p:nvSpPr>
        <p:spPr>
          <a:xfrm>
            <a:off x="457200" y="777240"/>
            <a:ext cx="8138160" cy="548640"/>
          </a:xfrm>
          <a:prstGeom prst="rect">
            <a:avLst/>
          </a:prstGeom>
          <a:noFill/>
          <a:ln>
            <a:noFill/>
          </a:ln>
        </p:spPr>
        <p:txBody>
          <a:bodyPr anchorCtr="0" anchor="t" bIns="0" lIns="0" spcFirstLastPara="1" rIns="91425" wrap="square" tIns="0">
            <a:noAutofit/>
          </a:bodyPr>
          <a:lstStyle/>
          <a:p>
            <a:pPr indent="0" lvl="0" marL="0" marR="0" rtl="0" algn="l">
              <a:lnSpc>
                <a:spcPct val="100000"/>
              </a:lnSpc>
              <a:spcBef>
                <a:spcPts val="0"/>
              </a:spcBef>
              <a:spcAft>
                <a:spcPts val="0"/>
              </a:spcAft>
              <a:buClr>
                <a:srgbClr val="000000"/>
              </a:buClr>
              <a:buSzPts val="3200"/>
              <a:buFont typeface="Arial"/>
              <a:buNone/>
            </a:pPr>
            <a:r>
              <a:t/>
            </a:r>
            <a:endParaRPr b="0" i="0" sz="1400" u="none" cap="none" strike="noStrike">
              <a:solidFill>
                <a:srgbClr val="000000"/>
              </a:solidFill>
              <a:latin typeface="Arial"/>
              <a:ea typeface="Arial"/>
              <a:cs typeface="Arial"/>
              <a:sym typeface="Arial"/>
            </a:endParaRPr>
          </a:p>
        </p:txBody>
      </p:sp>
      <p:sp>
        <p:nvSpPr>
          <p:cNvPr id="227" name="Google Shape;227;p26"/>
          <p:cNvSpPr txBox="1"/>
          <p:nvPr/>
        </p:nvSpPr>
        <p:spPr>
          <a:xfrm>
            <a:off x="2663950" y="4663440"/>
            <a:ext cx="3724657" cy="274320"/>
          </a:xfrm>
          <a:prstGeom prst="rect">
            <a:avLst/>
          </a:prstGeom>
          <a:noFill/>
          <a:ln>
            <a:noFill/>
          </a:ln>
        </p:spPr>
        <p:txBody>
          <a:bodyPr anchorCtr="0" anchor="t" bIns="45700" lIns="0" spcFirstLastPara="1" rIns="91425" wrap="square" tIns="0">
            <a:noAutofit/>
          </a:bodyPr>
          <a:lstStyle/>
          <a:p>
            <a:pPr indent="0" lvl="0" marL="0" marR="0" rtl="0" algn="ctr">
              <a:lnSpc>
                <a:spcPct val="100000"/>
              </a:lnSpc>
              <a:spcBef>
                <a:spcPts val="0"/>
              </a:spcBef>
              <a:spcAft>
                <a:spcPts val="0"/>
              </a:spcAft>
              <a:buClr>
                <a:srgbClr val="000000"/>
              </a:buClr>
              <a:buSzPts val="900"/>
              <a:buFont typeface="Arial"/>
              <a:buNone/>
            </a:pPr>
            <a:r>
              <a:rPr b="0" i="1" lang="en" sz="900" u="none" cap="none" strike="noStrike">
                <a:solidFill>
                  <a:srgbClr val="888780"/>
                </a:solidFill>
                <a:latin typeface="Palatino"/>
                <a:ea typeface="Palatino"/>
                <a:cs typeface="Palatino"/>
                <a:sym typeface="Palatino"/>
              </a:rPr>
              <a:t>Đêm tối rực rỡ! (</a:t>
            </a:r>
            <a:r>
              <a:rPr i="1" lang="en" sz="900">
                <a:solidFill>
                  <a:srgbClr val="888780"/>
                </a:solidFill>
                <a:latin typeface="Palatino"/>
                <a:ea typeface="Palatino"/>
                <a:cs typeface="Palatino"/>
                <a:sym typeface="Palatino"/>
              </a:rPr>
              <a:t>The Brilliant Darkness</a:t>
            </a:r>
            <a:r>
              <a:rPr b="0" i="1" lang="en" sz="900" u="none" cap="none" strike="noStrike">
                <a:solidFill>
                  <a:srgbClr val="888780"/>
                </a:solidFill>
                <a:latin typeface="Palatino"/>
                <a:ea typeface="Palatino"/>
                <a:cs typeface="Palatino"/>
                <a:sym typeface="Palatino"/>
              </a:rPr>
              <a:t>), dir. Aaron Toronto, 2022</a:t>
            </a:r>
            <a:endParaRPr b="0" i="0" sz="1400" u="none" cap="none" strike="noStrike">
              <a:solidFill>
                <a:srgbClr val="000000"/>
              </a:solidFill>
              <a:latin typeface="Arial"/>
              <a:ea typeface="Arial"/>
              <a:cs typeface="Arial"/>
              <a:sym typeface="Arial"/>
            </a:endParaRPr>
          </a:p>
        </p:txBody>
      </p:sp>
      <p:sp>
        <p:nvSpPr>
          <p:cNvPr id="228" name="Google Shape;228;p26"/>
          <p:cNvSpPr txBox="1"/>
          <p:nvPr/>
        </p:nvSpPr>
        <p:spPr>
          <a:xfrm>
            <a:off x="8046720" y="4754880"/>
            <a:ext cx="914400" cy="182880"/>
          </a:xfrm>
          <a:prstGeom prst="rect">
            <a:avLst/>
          </a:prstGeom>
          <a:noFill/>
          <a:ln>
            <a:noFill/>
          </a:ln>
        </p:spPr>
        <p:txBody>
          <a:bodyPr anchorCtr="0" anchor="t" bIns="45700" lIns="0" spcFirstLastPara="1" rIns="91425" wrap="square" tIns="0">
            <a:spAutoFit/>
          </a:bodyPr>
          <a:lstStyle/>
          <a:p>
            <a:pPr indent="0" lvl="0" marL="0" marR="0" rtl="0" algn="r">
              <a:lnSpc>
                <a:spcPct val="100000"/>
              </a:lnSpc>
              <a:spcBef>
                <a:spcPts val="0"/>
              </a:spcBef>
              <a:spcAft>
                <a:spcPts val="0"/>
              </a:spcAft>
              <a:buClr>
                <a:srgbClr val="000000"/>
              </a:buClr>
              <a:buSzPts val="900"/>
              <a:buFont typeface="Arial"/>
              <a:buNone/>
            </a:pPr>
            <a:r>
              <a:rPr b="0" i="0" lang="en" sz="900" u="none" cap="none" strike="noStrike">
                <a:solidFill>
                  <a:srgbClr val="888780"/>
                </a:solidFill>
                <a:latin typeface="Palatino"/>
                <a:ea typeface="Palatino"/>
                <a:cs typeface="Palatino"/>
                <a:sym typeface="Palatino"/>
              </a:rPr>
              <a:t>03 / 18</a:t>
            </a:r>
            <a:endParaRPr b="0" i="0" sz="1400" u="none" cap="none" strike="noStrike">
              <a:solidFill>
                <a:srgbClr val="000000"/>
              </a:solidFill>
              <a:latin typeface="Arial"/>
              <a:ea typeface="Arial"/>
              <a:cs typeface="Arial"/>
              <a:sym typeface="Arial"/>
            </a:endParaRPr>
          </a:p>
        </p:txBody>
      </p:sp>
      <p:pic>
        <p:nvPicPr>
          <p:cNvPr id="229" name="Google Shape;229;p26" title="dem-toi-ruc-ro-elleman.jpg"/>
          <p:cNvPicPr preferRelativeResize="0"/>
          <p:nvPr/>
        </p:nvPicPr>
        <p:blipFill>
          <a:blip r:embed="rId3">
            <a:alphaModFix/>
          </a:blip>
          <a:stretch>
            <a:fillRect/>
          </a:stretch>
        </p:blipFill>
        <p:spPr>
          <a:xfrm>
            <a:off x="1828800" y="826861"/>
            <a:ext cx="5486400" cy="365895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27"/>
          <p:cNvSpPr/>
          <p:nvPr/>
        </p:nvSpPr>
        <p:spPr>
          <a:xfrm>
            <a:off x="457200" y="411480"/>
            <a:ext cx="45600" cy="411600"/>
          </a:xfrm>
          <a:prstGeom prst="rect">
            <a:avLst/>
          </a:prstGeom>
          <a:solidFill>
            <a:srgbClr val="D85A30"/>
          </a:solidFill>
          <a:ln cap="flat" cmpd="sng" w="12700">
            <a:solidFill>
              <a:srgbClr val="D85A3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p27"/>
          <p:cNvSpPr txBox="1"/>
          <p:nvPr/>
        </p:nvSpPr>
        <p:spPr>
          <a:xfrm>
            <a:off x="640085" y="405658"/>
            <a:ext cx="3566100" cy="215400"/>
          </a:xfrm>
          <a:prstGeom prst="rect">
            <a:avLst/>
          </a:prstGeom>
          <a:noFill/>
          <a:ln>
            <a:noFill/>
          </a:ln>
        </p:spPr>
        <p:txBody>
          <a:bodyPr anchorCtr="0" anchor="ctr" bIns="45675" lIns="45675" spcFirstLastPara="1" rIns="45675" wrap="square" tIns="45675">
            <a:spAutoFit/>
          </a:bodyPr>
          <a:lstStyle/>
          <a:p>
            <a:pPr indent="0" lvl="0" marL="0" marR="0" rtl="0" algn="l">
              <a:lnSpc>
                <a:spcPct val="100000"/>
              </a:lnSpc>
              <a:spcBef>
                <a:spcPts val="0"/>
              </a:spcBef>
              <a:spcAft>
                <a:spcPts val="0"/>
              </a:spcAft>
              <a:buClr>
                <a:srgbClr val="D85A30"/>
              </a:buClr>
              <a:buSzPts val="800"/>
              <a:buFont typeface="Palatino"/>
              <a:buNone/>
            </a:pPr>
            <a:r>
              <a:rPr b="1" i="0" lang="en" sz="800" u="none" cap="none" strike="noStrike">
                <a:solidFill>
                  <a:srgbClr val="D85A30"/>
                </a:solidFill>
                <a:latin typeface="Palatino"/>
                <a:ea typeface="Palatino"/>
                <a:cs typeface="Palatino"/>
                <a:sym typeface="Palatino"/>
              </a:rPr>
              <a:t>Part 3  ·  Vietnam</a:t>
            </a:r>
            <a:endParaRPr b="0" i="0" sz="1400" u="none" cap="none" strike="noStrike">
              <a:solidFill>
                <a:srgbClr val="000000"/>
              </a:solidFill>
              <a:latin typeface="Arial"/>
              <a:ea typeface="Arial"/>
              <a:cs typeface="Arial"/>
              <a:sym typeface="Arial"/>
            </a:endParaRPr>
          </a:p>
        </p:txBody>
      </p:sp>
      <p:sp>
        <p:nvSpPr>
          <p:cNvPr id="236" name="Google Shape;236;p27"/>
          <p:cNvSpPr txBox="1"/>
          <p:nvPr/>
        </p:nvSpPr>
        <p:spPr>
          <a:xfrm>
            <a:off x="640080" y="2136642"/>
            <a:ext cx="4572000" cy="2154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F6E56"/>
              </a:buClr>
              <a:buSzPts val="800"/>
              <a:buFont typeface="Palatino"/>
              <a:buNone/>
            </a:pPr>
            <a:r>
              <a:t/>
            </a:r>
            <a:endParaRPr b="0" i="0" sz="1400" u="none" cap="none" strike="noStrike">
              <a:solidFill>
                <a:srgbClr val="000000"/>
              </a:solidFill>
              <a:latin typeface="Arial"/>
              <a:ea typeface="Arial"/>
              <a:cs typeface="Arial"/>
              <a:sym typeface="Arial"/>
            </a:endParaRPr>
          </a:p>
        </p:txBody>
      </p:sp>
      <p:sp>
        <p:nvSpPr>
          <p:cNvPr id="237" name="Google Shape;237;p27"/>
          <p:cNvSpPr txBox="1"/>
          <p:nvPr/>
        </p:nvSpPr>
        <p:spPr>
          <a:xfrm>
            <a:off x="8092444" y="4730770"/>
            <a:ext cx="822900" cy="230700"/>
          </a:xfrm>
          <a:prstGeom prst="rect">
            <a:avLst/>
          </a:prstGeom>
          <a:noFill/>
          <a:ln>
            <a:noFill/>
          </a:ln>
        </p:spPr>
        <p:txBody>
          <a:bodyPr anchorCtr="0" anchor="ctr" bIns="45675" lIns="45675" spcFirstLastPara="1" rIns="45675" wrap="square" tIns="45675">
            <a:spAutoFit/>
          </a:bodyPr>
          <a:lstStyle/>
          <a:p>
            <a:pPr indent="0" lvl="0" marL="0" marR="0" rtl="0" algn="r">
              <a:lnSpc>
                <a:spcPct val="100000"/>
              </a:lnSpc>
              <a:spcBef>
                <a:spcPts val="0"/>
              </a:spcBef>
              <a:spcAft>
                <a:spcPts val="0"/>
              </a:spcAft>
              <a:buClr>
                <a:srgbClr val="888780"/>
              </a:buClr>
              <a:buSzPts val="900"/>
              <a:buFont typeface="Palatino"/>
              <a:buNone/>
            </a:pPr>
            <a:r>
              <a:rPr b="0" i="0" lang="en" sz="900" u="none" cap="none" strike="noStrike">
                <a:solidFill>
                  <a:srgbClr val="888780"/>
                </a:solidFill>
                <a:latin typeface="Palatino"/>
                <a:ea typeface="Palatino"/>
                <a:cs typeface="Palatino"/>
                <a:sym typeface="Palatino"/>
              </a:rPr>
              <a:t>11 / 18</a:t>
            </a:r>
            <a:endParaRPr b="0" i="0" sz="1400" u="none" cap="none" strike="noStrike">
              <a:solidFill>
                <a:srgbClr val="000000"/>
              </a:solidFill>
              <a:latin typeface="Arial"/>
              <a:ea typeface="Arial"/>
              <a:cs typeface="Arial"/>
              <a:sym typeface="Arial"/>
            </a:endParaRPr>
          </a:p>
        </p:txBody>
      </p:sp>
      <p:pic>
        <p:nvPicPr>
          <p:cNvPr id="238" name="Google Shape;238;p27" title="Gemini_Generated_Image_mft9nlmft9nlmft9.png"/>
          <p:cNvPicPr preferRelativeResize="0"/>
          <p:nvPr/>
        </p:nvPicPr>
        <p:blipFill rotWithShape="1">
          <a:blip r:embed="rId3">
            <a:alphaModFix/>
          </a:blip>
          <a:srcRect b="0" l="0" r="10889" t="0"/>
          <a:stretch/>
        </p:blipFill>
        <p:spPr>
          <a:xfrm>
            <a:off x="1983825" y="1272611"/>
            <a:ext cx="5176351" cy="324209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4EF"/>
        </a:solidFill>
      </p:bgPr>
    </p:bg>
    <p:spTree>
      <p:nvGrpSpPr>
        <p:cNvPr id="243" name="Shape 243"/>
        <p:cNvGrpSpPr/>
        <p:nvPr/>
      </p:nvGrpSpPr>
      <p:grpSpPr>
        <a:xfrm>
          <a:off x="0" y="0"/>
          <a:ext cx="0" cy="0"/>
          <a:chOff x="0" y="0"/>
          <a:chExt cx="0" cy="0"/>
        </a:xfrm>
      </p:grpSpPr>
      <p:pic>
        <p:nvPicPr>
          <p:cNvPr descr="/home/claude/logo.png" id="244" name="Google Shape;244;p28"/>
          <p:cNvPicPr preferRelativeResize="0"/>
          <p:nvPr/>
        </p:nvPicPr>
        <p:blipFill rotWithShape="1">
          <a:blip r:embed="rId3">
            <a:alphaModFix/>
          </a:blip>
          <a:srcRect b="0" l="0" r="0" t="0"/>
          <a:stretch/>
        </p:blipFill>
        <p:spPr>
          <a:xfrm>
            <a:off x="342900" y="288036"/>
            <a:ext cx="233172" cy="233172"/>
          </a:xfrm>
          <a:prstGeom prst="rect">
            <a:avLst/>
          </a:prstGeom>
          <a:noFill/>
          <a:ln>
            <a:noFill/>
          </a:ln>
        </p:spPr>
      </p:pic>
      <p:sp>
        <p:nvSpPr>
          <p:cNvPr id="245" name="Google Shape;245;p28"/>
          <p:cNvSpPr/>
          <p:nvPr/>
        </p:nvSpPr>
        <p:spPr>
          <a:xfrm>
            <a:off x="644652" y="260604"/>
            <a:ext cx="2057400" cy="288036"/>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B0F1A"/>
              </a:buClr>
              <a:buSzPts val="1600"/>
              <a:buFont typeface="Manrope"/>
              <a:buNone/>
            </a:pPr>
            <a:r>
              <a:rPr b="1" i="0" lang="en" sz="1600" u="none" cap="none" strike="noStrike">
                <a:solidFill>
                  <a:srgbClr val="0B0F1A"/>
                </a:solidFill>
                <a:latin typeface="Manrope"/>
                <a:ea typeface="Manrope"/>
                <a:cs typeface="Manrope"/>
                <a:sym typeface="Manrope"/>
              </a:rPr>
              <a:t>psylab.ai</a:t>
            </a:r>
            <a:endParaRPr b="0" i="0" sz="1600" u="none" cap="none" strike="noStrike">
              <a:solidFill>
                <a:schemeClr val="dk1"/>
              </a:solidFill>
              <a:latin typeface="Calibri"/>
              <a:ea typeface="Calibri"/>
              <a:cs typeface="Calibri"/>
              <a:sym typeface="Calibri"/>
            </a:endParaRPr>
          </a:p>
        </p:txBody>
      </p:sp>
      <p:sp>
        <p:nvSpPr>
          <p:cNvPr id="246" name="Google Shape;246;p28"/>
          <p:cNvSpPr/>
          <p:nvPr/>
        </p:nvSpPr>
        <p:spPr>
          <a:xfrm>
            <a:off x="6400571" y="301752"/>
            <a:ext cx="2400300" cy="246888"/>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F57600"/>
              </a:buClr>
              <a:buSzPts val="900"/>
              <a:buFont typeface="Manrope"/>
              <a:buNone/>
            </a:pPr>
            <a:r>
              <a:rPr b="1" i="0" lang="en" sz="900" u="none" cap="none" strike="noStrike">
                <a:solidFill>
                  <a:srgbClr val="F57600"/>
                </a:solidFill>
                <a:latin typeface="Manrope"/>
                <a:ea typeface="Manrope"/>
                <a:cs typeface="Manrope"/>
                <a:sym typeface="Manrope"/>
              </a:rPr>
              <a:t>FOR THERAPISTS</a:t>
            </a:r>
            <a:endParaRPr b="0" i="0" sz="900" u="none" cap="none" strike="noStrike">
              <a:solidFill>
                <a:schemeClr val="dk1"/>
              </a:solidFill>
              <a:latin typeface="Calibri"/>
              <a:ea typeface="Calibri"/>
              <a:cs typeface="Calibri"/>
              <a:sym typeface="Calibri"/>
            </a:endParaRPr>
          </a:p>
        </p:txBody>
      </p:sp>
      <p:sp>
        <p:nvSpPr>
          <p:cNvPr id="247" name="Google Shape;247;p28"/>
          <p:cNvSpPr/>
          <p:nvPr/>
        </p:nvSpPr>
        <p:spPr>
          <a:xfrm>
            <a:off x="342900" y="720090"/>
            <a:ext cx="8457971" cy="651510"/>
          </a:xfrm>
          <a:prstGeom prst="rect">
            <a:avLst/>
          </a:prstGeom>
          <a:noFill/>
          <a:ln>
            <a:noFill/>
          </a:ln>
        </p:spPr>
        <p:txBody>
          <a:bodyPr anchorCtr="0" anchor="t" bIns="0" lIns="0" spcFirstLastPara="1" rIns="0" wrap="square" tIns="0">
            <a:noAutofit/>
          </a:bodyPr>
          <a:lstStyle/>
          <a:p>
            <a:pPr indent="0" lvl="0" marL="0" marR="0" rtl="0" algn="ctr">
              <a:lnSpc>
                <a:spcPct val="104000"/>
              </a:lnSpc>
              <a:spcBef>
                <a:spcPts val="0"/>
              </a:spcBef>
              <a:spcAft>
                <a:spcPts val="0"/>
              </a:spcAft>
              <a:buClr>
                <a:srgbClr val="0B0F1A"/>
              </a:buClr>
              <a:buSzPts val="2500"/>
              <a:buFont typeface="Manrope"/>
              <a:buNone/>
            </a:pPr>
            <a:r>
              <a:rPr b="1" i="0" lang="en" sz="2500" u="none" cap="none" strike="noStrike">
                <a:solidFill>
                  <a:srgbClr val="0B0F1A"/>
                </a:solidFill>
                <a:latin typeface="Manrope"/>
                <a:ea typeface="Manrope"/>
                <a:cs typeface="Manrope"/>
                <a:sym typeface="Manrope"/>
              </a:rPr>
              <a:t>The objective mirror for your clinical practice.</a:t>
            </a:r>
            <a:endParaRPr b="0" i="0" sz="2500" u="none" cap="none" strike="noStrike">
              <a:solidFill>
                <a:schemeClr val="dk1"/>
              </a:solidFill>
              <a:latin typeface="Calibri"/>
              <a:ea typeface="Calibri"/>
              <a:cs typeface="Calibri"/>
              <a:sym typeface="Calibri"/>
            </a:endParaRPr>
          </a:p>
        </p:txBody>
      </p:sp>
      <p:sp>
        <p:nvSpPr>
          <p:cNvPr id="248" name="Google Shape;248;p28"/>
          <p:cNvSpPr/>
          <p:nvPr/>
        </p:nvSpPr>
        <p:spPr>
          <a:xfrm>
            <a:off x="342900" y="1316736"/>
            <a:ext cx="8457971" cy="3429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425466"/>
              </a:buClr>
              <a:buSzPts val="1400"/>
              <a:buFont typeface="DM Sans"/>
              <a:buNone/>
            </a:pPr>
            <a:r>
              <a:rPr b="0" i="0" lang="en" sz="1400" u="none" cap="none" strike="noStrike">
                <a:solidFill>
                  <a:srgbClr val="425466"/>
                </a:solidFill>
                <a:latin typeface="DM Sans"/>
                <a:ea typeface="DM Sans"/>
                <a:cs typeface="DM Sans"/>
                <a:sym typeface="DM Sans"/>
              </a:rPr>
              <a:t>Turn your notes into professional growth.</a:t>
            </a:r>
            <a:endParaRPr b="0" i="0" sz="1400" u="none" cap="none" strike="noStrike">
              <a:solidFill>
                <a:schemeClr val="dk1"/>
              </a:solidFill>
              <a:latin typeface="Calibri"/>
              <a:ea typeface="Calibri"/>
              <a:cs typeface="Calibri"/>
              <a:sym typeface="Calibri"/>
            </a:endParaRPr>
          </a:p>
        </p:txBody>
      </p:sp>
      <p:sp>
        <p:nvSpPr>
          <p:cNvPr id="249" name="Google Shape;249;p28"/>
          <p:cNvSpPr/>
          <p:nvPr/>
        </p:nvSpPr>
        <p:spPr>
          <a:xfrm>
            <a:off x="342900" y="1865376"/>
            <a:ext cx="4040391" cy="3031236"/>
          </a:xfrm>
          <a:prstGeom prst="roundRect">
            <a:avLst>
              <a:gd fmla="val 2262" name="adj"/>
            </a:avLst>
          </a:prstGeom>
          <a:solidFill>
            <a:srgbClr val="FFFFFF"/>
          </a:solidFill>
          <a:ln cap="flat" cmpd="sng" w="12700">
            <a:solidFill>
              <a:srgbClr val="E2DED6"/>
            </a:solidFill>
            <a:prstDash val="solid"/>
            <a:round/>
            <a:headEnd len="sm" w="sm" type="none"/>
            <a:tailEnd len="sm" w="sm" type="none"/>
          </a:ln>
          <a:effectLst>
            <a:outerShdw blurRad="139700" rotWithShape="0" algn="bl" dir="5400000" dist="50800">
              <a:srgbClr val="1B2A36">
                <a:alpha val="12156"/>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50" name="Google Shape;250;p28"/>
          <p:cNvSpPr/>
          <p:nvPr/>
        </p:nvSpPr>
        <p:spPr>
          <a:xfrm>
            <a:off x="548640" y="2071116"/>
            <a:ext cx="3628911" cy="17830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57600"/>
              </a:buClr>
              <a:buSzPts val="900"/>
              <a:buFont typeface="Manrope"/>
              <a:buNone/>
            </a:pPr>
            <a:r>
              <a:rPr b="1" i="0" lang="en" sz="900" u="none" cap="none" strike="noStrike">
                <a:solidFill>
                  <a:srgbClr val="F57600"/>
                </a:solidFill>
                <a:latin typeface="Manrope"/>
                <a:ea typeface="Manrope"/>
                <a:cs typeface="Manrope"/>
                <a:sym typeface="Manrope"/>
              </a:rPr>
              <a:t>DOCUMENTATION</a:t>
            </a:r>
            <a:endParaRPr b="0" i="0" sz="900" u="none" cap="none" strike="noStrike">
              <a:solidFill>
                <a:schemeClr val="dk1"/>
              </a:solidFill>
              <a:latin typeface="Calibri"/>
              <a:ea typeface="Calibri"/>
              <a:cs typeface="Calibri"/>
              <a:sym typeface="Calibri"/>
            </a:endParaRPr>
          </a:p>
        </p:txBody>
      </p:sp>
      <p:sp>
        <p:nvSpPr>
          <p:cNvPr id="251" name="Google Shape;251;p28"/>
          <p:cNvSpPr/>
          <p:nvPr/>
        </p:nvSpPr>
        <p:spPr>
          <a:xfrm>
            <a:off x="548640" y="2263140"/>
            <a:ext cx="3628911" cy="3429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0B0F1A"/>
              </a:buClr>
              <a:buSzPts val="1400"/>
              <a:buFont typeface="Manrope"/>
              <a:buNone/>
            </a:pPr>
            <a:r>
              <a:rPr b="1" i="0" lang="en" sz="1400" u="none" cap="none" strike="noStrike">
                <a:solidFill>
                  <a:srgbClr val="0B0F1A"/>
                </a:solidFill>
                <a:latin typeface="Manrope"/>
                <a:ea typeface="Manrope"/>
                <a:cs typeface="Manrope"/>
                <a:sym typeface="Manrope"/>
              </a:rPr>
              <a:t>Your notes, written for you</a:t>
            </a:r>
            <a:endParaRPr b="0" i="0" sz="1400" u="none" cap="none" strike="noStrike">
              <a:solidFill>
                <a:schemeClr val="dk1"/>
              </a:solidFill>
              <a:latin typeface="Calibri"/>
              <a:ea typeface="Calibri"/>
              <a:cs typeface="Calibri"/>
              <a:sym typeface="Calibri"/>
            </a:endParaRPr>
          </a:p>
        </p:txBody>
      </p:sp>
      <p:pic>
        <p:nvPicPr>
          <p:cNvPr descr="preencoded.png" id="252" name="Google Shape;252;p28"/>
          <p:cNvPicPr preferRelativeResize="0"/>
          <p:nvPr/>
        </p:nvPicPr>
        <p:blipFill rotWithShape="1">
          <a:blip r:embed="rId4">
            <a:alphaModFix/>
          </a:blip>
          <a:srcRect b="0" l="0" r="0" t="0"/>
          <a:stretch/>
        </p:blipFill>
        <p:spPr>
          <a:xfrm>
            <a:off x="886249" y="2702052"/>
            <a:ext cx="2953693" cy="1988820"/>
          </a:xfrm>
          <a:prstGeom prst="rect">
            <a:avLst/>
          </a:prstGeom>
          <a:noFill/>
          <a:ln>
            <a:noFill/>
          </a:ln>
        </p:spPr>
      </p:pic>
      <p:sp>
        <p:nvSpPr>
          <p:cNvPr id="253" name="Google Shape;253;p28"/>
          <p:cNvSpPr/>
          <p:nvPr/>
        </p:nvSpPr>
        <p:spPr>
          <a:xfrm>
            <a:off x="4760481" y="1865376"/>
            <a:ext cx="4040391" cy="3031236"/>
          </a:xfrm>
          <a:prstGeom prst="roundRect">
            <a:avLst>
              <a:gd fmla="val 2262" name="adj"/>
            </a:avLst>
          </a:prstGeom>
          <a:solidFill>
            <a:srgbClr val="FFFFFF"/>
          </a:solidFill>
          <a:ln cap="flat" cmpd="sng" w="12700">
            <a:solidFill>
              <a:srgbClr val="E2DED6"/>
            </a:solidFill>
            <a:prstDash val="solid"/>
            <a:round/>
            <a:headEnd len="sm" w="sm" type="none"/>
            <a:tailEnd len="sm" w="sm" type="none"/>
          </a:ln>
          <a:effectLst>
            <a:outerShdw blurRad="139700" rotWithShape="0" algn="bl" dir="5400000" dist="50800">
              <a:srgbClr val="1B2A36">
                <a:alpha val="12156"/>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54" name="Google Shape;254;p28"/>
          <p:cNvSpPr/>
          <p:nvPr/>
        </p:nvSpPr>
        <p:spPr>
          <a:xfrm>
            <a:off x="4966221" y="2071116"/>
            <a:ext cx="3628911" cy="17830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57600"/>
              </a:buClr>
              <a:buSzPts val="900"/>
              <a:buFont typeface="Manrope"/>
              <a:buNone/>
            </a:pPr>
            <a:r>
              <a:rPr b="1" i="0" lang="en" sz="900" u="none" cap="none" strike="noStrike">
                <a:solidFill>
                  <a:srgbClr val="F57600"/>
                </a:solidFill>
                <a:latin typeface="Manrope"/>
                <a:ea typeface="Manrope"/>
                <a:cs typeface="Manrope"/>
                <a:sym typeface="Manrope"/>
              </a:rPr>
              <a:t>A LENS ON YOUR WORK</a:t>
            </a:r>
            <a:endParaRPr b="0" i="0" sz="900" u="none" cap="none" strike="noStrike">
              <a:solidFill>
                <a:schemeClr val="dk1"/>
              </a:solidFill>
              <a:latin typeface="Calibri"/>
              <a:ea typeface="Calibri"/>
              <a:cs typeface="Calibri"/>
              <a:sym typeface="Calibri"/>
            </a:endParaRPr>
          </a:p>
        </p:txBody>
      </p:sp>
      <p:sp>
        <p:nvSpPr>
          <p:cNvPr id="255" name="Google Shape;255;p28"/>
          <p:cNvSpPr/>
          <p:nvPr/>
        </p:nvSpPr>
        <p:spPr>
          <a:xfrm>
            <a:off x="4966221" y="2263140"/>
            <a:ext cx="3628911" cy="3429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0B0F1A"/>
              </a:buClr>
              <a:buSzPts val="1400"/>
              <a:buFont typeface="Manrope"/>
              <a:buNone/>
            </a:pPr>
            <a:r>
              <a:rPr b="1" i="0" lang="en" sz="1400" u="none" cap="none" strike="noStrike">
                <a:solidFill>
                  <a:srgbClr val="0B0F1A"/>
                </a:solidFill>
                <a:latin typeface="Manrope"/>
                <a:ea typeface="Manrope"/>
                <a:cs typeface="Manrope"/>
                <a:sym typeface="Manrope"/>
              </a:rPr>
              <a:t>A new perspective on your sessions</a:t>
            </a:r>
            <a:endParaRPr b="0" i="0" sz="1400" u="none" cap="none" strike="noStrike">
              <a:solidFill>
                <a:schemeClr val="dk1"/>
              </a:solidFill>
              <a:latin typeface="Calibri"/>
              <a:ea typeface="Calibri"/>
              <a:cs typeface="Calibri"/>
              <a:sym typeface="Calibri"/>
            </a:endParaRPr>
          </a:p>
        </p:txBody>
      </p:sp>
      <p:pic>
        <p:nvPicPr>
          <p:cNvPr descr="preencoded.png" id="256" name="Google Shape;256;p28"/>
          <p:cNvPicPr preferRelativeResize="0"/>
          <p:nvPr/>
        </p:nvPicPr>
        <p:blipFill rotWithShape="1">
          <a:blip r:embed="rId5">
            <a:alphaModFix/>
          </a:blip>
          <a:srcRect b="0" l="0" r="0" t="0"/>
          <a:stretch/>
        </p:blipFill>
        <p:spPr>
          <a:xfrm>
            <a:off x="5254601" y="2702052"/>
            <a:ext cx="3052150" cy="1988820"/>
          </a:xfrm>
          <a:prstGeom prst="rect">
            <a:avLst/>
          </a:prstGeom>
          <a:noFill/>
          <a:ln>
            <a:noFill/>
          </a:ln>
        </p:spPr>
      </p:pic>
      <p:pic>
        <p:nvPicPr>
          <p:cNvPr id="257" name="Google Shape;257;p28" title="slide1-composite-v2.png"/>
          <p:cNvPicPr preferRelativeResize="0"/>
          <p:nvPr/>
        </p:nvPicPr>
        <p:blipFill>
          <a:blip r:embed="rId6">
            <a:alphaModFix/>
          </a:blip>
          <a:stretch>
            <a:fillRect/>
          </a:stretch>
        </p:blipFill>
        <p:spPr>
          <a:xfrm>
            <a:off x="0" y="0"/>
            <a:ext cx="9144000" cy="51435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ED"/>
        </a:solidFill>
      </p:bgPr>
    </p:bg>
    <p:spTree>
      <p:nvGrpSpPr>
        <p:cNvPr id="261" name="Shape 261"/>
        <p:cNvGrpSpPr/>
        <p:nvPr/>
      </p:nvGrpSpPr>
      <p:grpSpPr>
        <a:xfrm>
          <a:off x="0" y="0"/>
          <a:ext cx="0" cy="0"/>
          <a:chOff x="0" y="0"/>
          <a:chExt cx="0" cy="0"/>
        </a:xfrm>
      </p:grpSpPr>
      <p:pic>
        <p:nvPicPr>
          <p:cNvPr id="262" name="Google Shape;262;p29" title="Screenshot 2026-06-26 at 11.01.16.png"/>
          <p:cNvPicPr preferRelativeResize="0"/>
          <p:nvPr/>
        </p:nvPicPr>
        <p:blipFill>
          <a:blip r:embed="rId3">
            <a:alphaModFix/>
          </a:blip>
          <a:stretch>
            <a:fillRect/>
          </a:stretch>
        </p:blipFill>
        <p:spPr>
          <a:xfrm>
            <a:off x="997088" y="152400"/>
            <a:ext cx="7149829" cy="483870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3EF"/>
        </a:solidFill>
      </p:bgPr>
    </p:bg>
    <p:spTree>
      <p:nvGrpSpPr>
        <p:cNvPr id="266" name="Shape 266"/>
        <p:cNvGrpSpPr/>
        <p:nvPr/>
      </p:nvGrpSpPr>
      <p:grpSpPr>
        <a:xfrm>
          <a:off x="0" y="0"/>
          <a:ext cx="0" cy="0"/>
          <a:chOff x="0" y="0"/>
          <a:chExt cx="0" cy="0"/>
        </a:xfrm>
      </p:grpSpPr>
      <p:pic>
        <p:nvPicPr>
          <p:cNvPr id="267" name="Google Shape;267;p30" title="psylab QR code.png"/>
          <p:cNvPicPr preferRelativeResize="0"/>
          <p:nvPr/>
        </p:nvPicPr>
        <p:blipFill>
          <a:blip r:embed="rId3">
            <a:alphaModFix/>
          </a:blip>
          <a:stretch>
            <a:fillRect/>
          </a:stretch>
        </p:blipFill>
        <p:spPr>
          <a:xfrm>
            <a:off x="3790545" y="2936160"/>
            <a:ext cx="1562925" cy="1562950"/>
          </a:xfrm>
          <a:prstGeom prst="rect">
            <a:avLst/>
          </a:prstGeom>
          <a:noFill/>
          <a:ln>
            <a:noFill/>
          </a:ln>
        </p:spPr>
      </p:pic>
      <p:pic>
        <p:nvPicPr>
          <p:cNvPr id="268" name="Google Shape;268;p30" title="Gemini_Generated_Image_l9saqvl9saqvl9sa.png"/>
          <p:cNvPicPr preferRelativeResize="0"/>
          <p:nvPr/>
        </p:nvPicPr>
        <p:blipFill>
          <a:blip r:embed="rId4">
            <a:alphaModFix/>
          </a:blip>
          <a:stretch>
            <a:fillRect/>
          </a:stretch>
        </p:blipFill>
        <p:spPr>
          <a:xfrm>
            <a:off x="0" y="-10"/>
            <a:ext cx="9144003" cy="4839892"/>
          </a:xfrm>
          <a:prstGeom prst="rect">
            <a:avLst/>
          </a:prstGeom>
          <a:noFill/>
          <a:ln>
            <a:noFill/>
          </a:ln>
        </p:spPr>
      </p:pic>
      <p:pic>
        <p:nvPicPr>
          <p:cNvPr id="269" name="Google Shape;269;p30" title="psylab QR code.png"/>
          <p:cNvPicPr preferRelativeResize="0"/>
          <p:nvPr/>
        </p:nvPicPr>
        <p:blipFill>
          <a:blip r:embed="rId3">
            <a:alphaModFix/>
          </a:blip>
          <a:stretch>
            <a:fillRect/>
          </a:stretch>
        </p:blipFill>
        <p:spPr>
          <a:xfrm>
            <a:off x="3790550" y="2936163"/>
            <a:ext cx="1562925" cy="15629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73" name="Shape 273"/>
        <p:cNvGrpSpPr/>
        <p:nvPr/>
      </p:nvGrpSpPr>
      <p:grpSpPr>
        <a:xfrm>
          <a:off x="0" y="0"/>
          <a:ext cx="0" cy="0"/>
          <a:chOff x="0" y="0"/>
          <a:chExt cx="0" cy="0"/>
        </a:xfrm>
      </p:grpSpPr>
      <p:sp>
        <p:nvSpPr>
          <p:cNvPr id="274" name="Google Shape;274;p31"/>
          <p:cNvSpPr/>
          <p:nvPr/>
        </p:nvSpPr>
        <p:spPr>
          <a:xfrm>
            <a:off x="457200" y="411480"/>
            <a:ext cx="45720" cy="411480"/>
          </a:xfrm>
          <a:prstGeom prst="rect">
            <a:avLst/>
          </a:prstGeom>
          <a:solidFill>
            <a:srgbClr val="888780"/>
          </a:solidFill>
          <a:ln cap="flat" cmpd="sng" w="9525">
            <a:solidFill>
              <a:srgbClr val="88878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 name="Google Shape;275;p31"/>
          <p:cNvSpPr txBox="1"/>
          <p:nvPr/>
        </p:nvSpPr>
        <p:spPr>
          <a:xfrm>
            <a:off x="594360" y="393192"/>
            <a:ext cx="5486400" cy="256032"/>
          </a:xfrm>
          <a:prstGeom prst="rect">
            <a:avLst/>
          </a:prstGeom>
          <a:noFill/>
          <a:ln>
            <a:noFill/>
          </a:ln>
        </p:spPr>
        <p:txBody>
          <a:bodyPr anchorCtr="0" anchor="t" bIns="45700" lIns="0" spcFirstLastPara="1" rIns="91425" wrap="square" tIns="45700">
            <a:noAutofit/>
          </a:bodyPr>
          <a:lstStyle/>
          <a:p>
            <a:pPr indent="0" lvl="0" marL="0" marR="0" rtl="0" algn="l">
              <a:lnSpc>
                <a:spcPct val="100000"/>
              </a:lnSpc>
              <a:spcBef>
                <a:spcPts val="0"/>
              </a:spcBef>
              <a:spcAft>
                <a:spcPts val="0"/>
              </a:spcAft>
              <a:buClr>
                <a:srgbClr val="000000"/>
              </a:buClr>
              <a:buSzPts val="850"/>
              <a:buFont typeface="Arial"/>
              <a:buNone/>
            </a:pPr>
            <a:r>
              <a:rPr b="1" i="0" lang="en" sz="850" u="none" cap="none" strike="noStrike">
                <a:solidFill>
                  <a:srgbClr val="888780"/>
                </a:solidFill>
                <a:latin typeface="Palatino"/>
                <a:ea typeface="Palatino"/>
                <a:cs typeface="Palatino"/>
                <a:sym typeface="Palatino"/>
              </a:rPr>
              <a:t>References</a:t>
            </a:r>
            <a:endParaRPr b="0" i="0" sz="1400" u="none" cap="none" strike="noStrike">
              <a:solidFill>
                <a:srgbClr val="000000"/>
              </a:solidFill>
              <a:latin typeface="Arial"/>
              <a:ea typeface="Arial"/>
              <a:cs typeface="Arial"/>
              <a:sym typeface="Arial"/>
            </a:endParaRPr>
          </a:p>
        </p:txBody>
      </p:sp>
      <p:sp>
        <p:nvSpPr>
          <p:cNvPr id="276" name="Google Shape;276;p31"/>
          <p:cNvSpPr txBox="1"/>
          <p:nvPr/>
        </p:nvSpPr>
        <p:spPr>
          <a:xfrm>
            <a:off x="457200" y="777240"/>
            <a:ext cx="8046720" cy="548640"/>
          </a:xfrm>
          <a:prstGeom prst="rect">
            <a:avLst/>
          </a:prstGeom>
          <a:noFill/>
          <a:ln>
            <a:noFill/>
          </a:ln>
        </p:spPr>
        <p:txBody>
          <a:bodyPr anchorCtr="0" anchor="t" bIns="45700" lIns="0" spcFirstLastPara="1" rIns="91425" wrap="square" tIns="45700">
            <a:noAutofit/>
          </a:bodyPr>
          <a:lstStyle/>
          <a:p>
            <a:pPr indent="0" lvl="0" marL="0" marR="0" rtl="0" algn="l">
              <a:lnSpc>
                <a:spcPct val="100000"/>
              </a:lnSpc>
              <a:spcBef>
                <a:spcPts val="0"/>
              </a:spcBef>
              <a:spcAft>
                <a:spcPts val="0"/>
              </a:spcAft>
              <a:buClr>
                <a:srgbClr val="000000"/>
              </a:buClr>
              <a:buSzPts val="3000"/>
              <a:buFont typeface="Arial"/>
              <a:buNone/>
            </a:pPr>
            <a:r>
              <a:rPr b="0" i="0" lang="en" sz="3000" u="none" cap="none" strike="noStrike">
                <a:solidFill>
                  <a:srgbClr val="1A1A1A"/>
                </a:solidFill>
                <a:latin typeface="Palatino"/>
                <a:ea typeface="Palatino"/>
                <a:cs typeface="Palatino"/>
                <a:sym typeface="Palatino"/>
              </a:rPr>
              <a:t>Sources</a:t>
            </a:r>
            <a:endParaRPr b="0" i="0" sz="1400" u="none" cap="none" strike="noStrike">
              <a:solidFill>
                <a:srgbClr val="000000"/>
              </a:solidFill>
              <a:latin typeface="Arial"/>
              <a:ea typeface="Arial"/>
              <a:cs typeface="Arial"/>
              <a:sym typeface="Arial"/>
            </a:endParaRPr>
          </a:p>
        </p:txBody>
      </p:sp>
      <p:sp>
        <p:nvSpPr>
          <p:cNvPr id="277" name="Google Shape;277;p31"/>
          <p:cNvSpPr txBox="1"/>
          <p:nvPr/>
        </p:nvSpPr>
        <p:spPr>
          <a:xfrm>
            <a:off x="457200" y="1463051"/>
            <a:ext cx="8229600" cy="3554400"/>
          </a:xfrm>
          <a:prstGeom prst="rect">
            <a:avLst/>
          </a:prstGeom>
          <a:noFill/>
          <a:ln>
            <a:noFill/>
          </a:ln>
        </p:spPr>
        <p:txBody>
          <a:bodyPr anchorCtr="0" anchor="t" bIns="45700" lIns="0" spcFirstLastPara="1" rIns="91425" wrap="square" tIns="0">
            <a:noAutofit/>
          </a:bodyPr>
          <a:lstStyle/>
          <a:p>
            <a:pPr indent="-228600" lvl="0" marL="228600" marR="0" rtl="0" algn="l">
              <a:lnSpc>
                <a:spcPct val="110000"/>
              </a:lnSpc>
              <a:spcBef>
                <a:spcPts val="0"/>
              </a:spcBef>
              <a:spcAft>
                <a:spcPts val="0"/>
              </a:spcAft>
              <a:buClr>
                <a:srgbClr val="000000"/>
              </a:buClr>
              <a:buSzPts val="1100"/>
              <a:buFont typeface="Arial"/>
              <a:buNone/>
            </a:pPr>
            <a:r>
              <a:rPr b="0" i="0" lang="en" sz="1100" u="none" cap="none" strike="noStrike">
                <a:solidFill>
                  <a:srgbClr val="4A4A47"/>
                </a:solidFill>
                <a:latin typeface="Palatino"/>
                <a:ea typeface="Palatino"/>
                <a:cs typeface="Palatino"/>
                <a:sym typeface="Palatino"/>
              </a:rPr>
              <a:t>Agazarian, Y. M. (1997). Systems-centered therapy for groups. Guilford Press.</a:t>
            </a:r>
            <a:endParaRPr b="0" i="0" sz="1400" u="none" cap="none" strike="noStrike">
              <a:solidFill>
                <a:srgbClr val="000000"/>
              </a:solidFill>
              <a:latin typeface="Arial"/>
              <a:ea typeface="Arial"/>
              <a:cs typeface="Arial"/>
              <a:sym typeface="Arial"/>
            </a:endParaRPr>
          </a:p>
          <a:p>
            <a:pPr indent="-228600" lvl="0" marL="228600" marR="0" rtl="0" algn="l">
              <a:lnSpc>
                <a:spcPct val="110000"/>
              </a:lnSpc>
              <a:spcBef>
                <a:spcPts val="600"/>
              </a:spcBef>
              <a:spcAft>
                <a:spcPts val="0"/>
              </a:spcAft>
              <a:buClr>
                <a:srgbClr val="000000"/>
              </a:buClr>
              <a:buSzPts val="1100"/>
              <a:buFont typeface="Arial"/>
              <a:buNone/>
            </a:pPr>
            <a:r>
              <a:rPr b="0" i="0" lang="en" sz="1100" u="none" cap="none" strike="noStrike">
                <a:solidFill>
                  <a:srgbClr val="4A4A47"/>
                </a:solidFill>
                <a:latin typeface="Palatino"/>
                <a:ea typeface="Palatino"/>
                <a:cs typeface="Palatino"/>
                <a:sym typeface="Palatino"/>
              </a:rPr>
              <a:t>Bion, W. R. (1961). Experiences in groups and other papers. Tavistock Publications.</a:t>
            </a:r>
            <a:endParaRPr b="0" i="0" sz="1400" u="none" cap="none" strike="noStrike">
              <a:solidFill>
                <a:srgbClr val="000000"/>
              </a:solidFill>
              <a:latin typeface="Arial"/>
              <a:ea typeface="Arial"/>
              <a:cs typeface="Arial"/>
              <a:sym typeface="Arial"/>
            </a:endParaRPr>
          </a:p>
          <a:p>
            <a:pPr indent="-228600" lvl="0" marL="228600" marR="0" rtl="0" algn="l">
              <a:lnSpc>
                <a:spcPct val="110000"/>
              </a:lnSpc>
              <a:spcBef>
                <a:spcPts val="600"/>
              </a:spcBef>
              <a:spcAft>
                <a:spcPts val="0"/>
              </a:spcAft>
              <a:buClr>
                <a:srgbClr val="000000"/>
              </a:buClr>
              <a:buSzPts val="1100"/>
              <a:buFont typeface="Arial"/>
              <a:buNone/>
            </a:pPr>
            <a:r>
              <a:rPr b="0" i="0" lang="en" sz="1100" u="none" cap="none" strike="noStrike">
                <a:solidFill>
                  <a:srgbClr val="4A4A47"/>
                </a:solidFill>
                <a:latin typeface="Palatino"/>
                <a:ea typeface="Palatino"/>
                <a:cs typeface="Palatino"/>
                <a:sym typeface="Palatino"/>
              </a:rPr>
              <a:t>Burlingame, G. M., &amp; Strauss, B. (2021). Efficacy of small group treatments: Foundation for evidence-based practice. In M. Barkham, W. Lutz, &amp; L. G. Castonguay (Eds.), Bergin and Garfield’s handbook of psychotherapy and behavior change (7th ed., pp. 583–624). Wiley.</a:t>
            </a:r>
            <a:endParaRPr b="0" i="0" sz="1400" u="none" cap="none" strike="noStrike">
              <a:solidFill>
                <a:srgbClr val="000000"/>
              </a:solidFill>
              <a:latin typeface="Arial"/>
              <a:ea typeface="Arial"/>
              <a:cs typeface="Arial"/>
              <a:sym typeface="Arial"/>
            </a:endParaRPr>
          </a:p>
          <a:p>
            <a:pPr indent="-228600" lvl="0" marL="228600" marR="0" rtl="0" algn="l">
              <a:lnSpc>
                <a:spcPct val="110000"/>
              </a:lnSpc>
              <a:spcBef>
                <a:spcPts val="600"/>
              </a:spcBef>
              <a:spcAft>
                <a:spcPts val="0"/>
              </a:spcAft>
              <a:buClr>
                <a:srgbClr val="000000"/>
              </a:buClr>
              <a:buSzPts val="1100"/>
              <a:buFont typeface="Arial"/>
              <a:buNone/>
            </a:pPr>
            <a:r>
              <a:rPr b="0" i="0" lang="en" sz="1100" u="none" cap="none" strike="noStrike">
                <a:solidFill>
                  <a:srgbClr val="4A4A47"/>
                </a:solidFill>
                <a:latin typeface="Palatino"/>
                <a:ea typeface="Palatino"/>
                <a:cs typeface="Palatino"/>
                <a:sym typeface="Palatino"/>
              </a:rPr>
              <a:t>Foulkes, S. H. (1973). The group as matrix of the individual’s mental life. In L. R. Wolberg &amp; E. K. Schwartz (Eds.), Group therapy 1973: An overview (pp. 211–220). Intercontinental Medical Book Corporation.</a:t>
            </a:r>
            <a:endParaRPr b="0" i="0" sz="1400" u="none" cap="none" strike="noStrike">
              <a:solidFill>
                <a:srgbClr val="000000"/>
              </a:solidFill>
              <a:latin typeface="Arial"/>
              <a:ea typeface="Arial"/>
              <a:cs typeface="Arial"/>
              <a:sym typeface="Arial"/>
            </a:endParaRPr>
          </a:p>
          <a:p>
            <a:pPr indent="-228600" lvl="0" marL="228600" marR="0" rtl="0" algn="l">
              <a:lnSpc>
                <a:spcPct val="110000"/>
              </a:lnSpc>
              <a:spcBef>
                <a:spcPts val="600"/>
              </a:spcBef>
              <a:spcAft>
                <a:spcPts val="0"/>
              </a:spcAft>
              <a:buClr>
                <a:srgbClr val="000000"/>
              </a:buClr>
              <a:buSzPts val="1100"/>
              <a:buFont typeface="Arial"/>
              <a:buNone/>
            </a:pPr>
            <a:r>
              <a:rPr b="0" i="0" lang="en" sz="1100" u="none" cap="none" strike="noStrike">
                <a:solidFill>
                  <a:srgbClr val="4A4A47"/>
                </a:solidFill>
                <a:latin typeface="Palatino"/>
                <a:ea typeface="Palatino"/>
                <a:cs typeface="Palatino"/>
                <a:sym typeface="Palatino"/>
              </a:rPr>
              <a:t>Horwitz, L. (1983). Projective identification in dyads and groups. International Journal of Group Psychotherapy, 33(3), 259–279. https://doi.org/10.1080/00207284.1983.11490877</a:t>
            </a:r>
            <a:endParaRPr b="0" i="0" sz="1400" u="none" cap="none" strike="noStrike">
              <a:solidFill>
                <a:srgbClr val="000000"/>
              </a:solidFill>
              <a:latin typeface="Arial"/>
              <a:ea typeface="Arial"/>
              <a:cs typeface="Arial"/>
              <a:sym typeface="Arial"/>
            </a:endParaRPr>
          </a:p>
          <a:p>
            <a:pPr indent="-228600" lvl="0" marL="228600" marR="0" rtl="0" algn="l">
              <a:lnSpc>
                <a:spcPct val="110000"/>
              </a:lnSpc>
              <a:spcBef>
                <a:spcPts val="600"/>
              </a:spcBef>
              <a:spcAft>
                <a:spcPts val="0"/>
              </a:spcAft>
              <a:buClr>
                <a:srgbClr val="000000"/>
              </a:buClr>
              <a:buSzPts val="1100"/>
              <a:buFont typeface="Arial"/>
              <a:buNone/>
            </a:pPr>
            <a:r>
              <a:rPr b="0" i="0" lang="en" sz="1100" u="none" cap="none" strike="noStrike">
                <a:solidFill>
                  <a:srgbClr val="4A4A47"/>
                </a:solidFill>
                <a:latin typeface="Palatino"/>
                <a:ea typeface="Palatino"/>
                <a:cs typeface="Palatino"/>
                <a:sym typeface="Palatino"/>
              </a:rPr>
              <a:t>Rosendahl, J., Alldredge, C. T., Burlingame, G. M., &amp; Strauss, B. (2021). Recent developments in group psychotherapy research. American Journal of Psychotherapy, 74(2), 52–59. https://doi.org/10.1176/appi.psychotherapy.20200031</a:t>
            </a:r>
            <a:endParaRPr b="0" i="0" sz="1400" u="none" cap="none" strike="noStrike">
              <a:solidFill>
                <a:srgbClr val="000000"/>
              </a:solidFill>
              <a:latin typeface="Arial"/>
              <a:ea typeface="Arial"/>
              <a:cs typeface="Arial"/>
              <a:sym typeface="Arial"/>
            </a:endParaRPr>
          </a:p>
          <a:p>
            <a:pPr indent="-228600" lvl="0" marL="228600" marR="0" rtl="0" algn="l">
              <a:lnSpc>
                <a:spcPct val="110000"/>
              </a:lnSpc>
              <a:spcBef>
                <a:spcPts val="600"/>
              </a:spcBef>
              <a:spcAft>
                <a:spcPts val="0"/>
              </a:spcAft>
              <a:buClr>
                <a:srgbClr val="000000"/>
              </a:buClr>
              <a:buSzPts val="1100"/>
              <a:buFont typeface="Arial"/>
              <a:buNone/>
            </a:pPr>
            <a:r>
              <a:rPr b="0" i="0" lang="en" sz="1100" u="none" cap="none" strike="noStrike">
                <a:solidFill>
                  <a:srgbClr val="4A4A47"/>
                </a:solidFill>
                <a:latin typeface="Palatino"/>
                <a:ea typeface="Palatino"/>
                <a:cs typeface="Palatino"/>
                <a:sym typeface="Palatino"/>
              </a:rPr>
              <a:t>Tuckman, B. W. (1965). Developmental sequence in small groups. Psychological Bulletin, 63(6), 384–399. https://doi.org/10.1037/h0022100</a:t>
            </a:r>
            <a:endParaRPr b="0" i="0" sz="1400" u="none" cap="none" strike="noStrike">
              <a:solidFill>
                <a:srgbClr val="000000"/>
              </a:solidFill>
              <a:latin typeface="Arial"/>
              <a:ea typeface="Arial"/>
              <a:cs typeface="Arial"/>
              <a:sym typeface="Arial"/>
            </a:endParaRPr>
          </a:p>
          <a:p>
            <a:pPr indent="-228600" lvl="0" marL="228600" marR="0" rtl="0" algn="l">
              <a:lnSpc>
                <a:spcPct val="110000"/>
              </a:lnSpc>
              <a:spcBef>
                <a:spcPts val="600"/>
              </a:spcBef>
              <a:spcAft>
                <a:spcPts val="0"/>
              </a:spcAft>
              <a:buClr>
                <a:srgbClr val="000000"/>
              </a:buClr>
              <a:buSzPts val="1100"/>
              <a:buFont typeface="Arial"/>
              <a:buNone/>
            </a:pPr>
            <a:r>
              <a:rPr b="0" i="0" lang="en" sz="1100" u="none" cap="none" strike="noStrike">
                <a:solidFill>
                  <a:srgbClr val="4A4A47"/>
                </a:solidFill>
                <a:latin typeface="Palatino"/>
                <a:ea typeface="Palatino"/>
                <a:cs typeface="Palatino"/>
                <a:sym typeface="Palatino"/>
              </a:rPr>
              <a:t>Yalom, I. D., &amp; Leszcz, M. (2005). The theory and practice of group psychotherapy (5th ed.). Basic Books.</a:t>
            </a:r>
            <a:endParaRPr b="0" i="0" sz="1100" u="none" cap="none" strike="noStrike">
              <a:solidFill>
                <a:srgbClr val="4A4A47"/>
              </a:solidFill>
              <a:latin typeface="Palatino"/>
              <a:ea typeface="Palatino"/>
              <a:cs typeface="Palatino"/>
              <a:sym typeface="Palatino"/>
            </a:endParaRPr>
          </a:p>
          <a:p>
            <a:pPr indent="-228600" lvl="0" marL="228600" marR="0" rtl="0" algn="l">
              <a:lnSpc>
                <a:spcPct val="110000"/>
              </a:lnSpc>
              <a:spcBef>
                <a:spcPts val="600"/>
              </a:spcBef>
              <a:spcAft>
                <a:spcPts val="0"/>
              </a:spcAft>
              <a:buClr>
                <a:srgbClr val="000000"/>
              </a:buClr>
              <a:buSzPts val="1100"/>
              <a:buFont typeface="Arial"/>
              <a:buNone/>
            </a:pPr>
            <a:r>
              <a:t/>
            </a:r>
            <a:endParaRPr b="0" i="0" sz="1100" u="none" cap="none" strike="noStrike">
              <a:solidFill>
                <a:srgbClr val="4A4A47"/>
              </a:solidFill>
              <a:latin typeface="Palatino"/>
              <a:ea typeface="Palatino"/>
              <a:cs typeface="Palatino"/>
              <a:sym typeface="Palatino"/>
            </a:endParaRPr>
          </a:p>
        </p:txBody>
      </p:sp>
      <p:sp>
        <p:nvSpPr>
          <p:cNvPr id="278" name="Google Shape;278;p31"/>
          <p:cNvSpPr txBox="1"/>
          <p:nvPr/>
        </p:nvSpPr>
        <p:spPr>
          <a:xfrm>
            <a:off x="8046720" y="4754880"/>
            <a:ext cx="914400" cy="182880"/>
          </a:xfrm>
          <a:prstGeom prst="rect">
            <a:avLst/>
          </a:prstGeom>
          <a:noFill/>
          <a:ln>
            <a:noFill/>
          </a:ln>
        </p:spPr>
        <p:txBody>
          <a:bodyPr anchorCtr="0" anchor="t" bIns="45700" lIns="0" spcFirstLastPara="1" rIns="91425" wrap="square" tIns="0">
            <a:spAutoFit/>
          </a:bodyPr>
          <a:lstStyle/>
          <a:p>
            <a:pPr indent="0" lvl="0" marL="0" marR="0" rtl="0" algn="r">
              <a:lnSpc>
                <a:spcPct val="100000"/>
              </a:lnSpc>
              <a:spcBef>
                <a:spcPts val="0"/>
              </a:spcBef>
              <a:spcAft>
                <a:spcPts val="0"/>
              </a:spcAft>
              <a:buClr>
                <a:srgbClr val="000000"/>
              </a:buClr>
              <a:buSzPts val="900"/>
              <a:buFont typeface="Arial"/>
              <a:buNone/>
            </a:pPr>
            <a:r>
              <a:rPr b="0" i="0" lang="en" sz="900" u="none" cap="none" strike="noStrike">
                <a:solidFill>
                  <a:srgbClr val="888780"/>
                </a:solidFill>
                <a:latin typeface="Palatino"/>
                <a:ea typeface="Palatino"/>
                <a:cs typeface="Palatino"/>
                <a:sym typeface="Palatino"/>
              </a:rPr>
              <a:t>14 / 18</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2" name="Shape 282"/>
        <p:cNvGrpSpPr/>
        <p:nvPr/>
      </p:nvGrpSpPr>
      <p:grpSpPr>
        <a:xfrm>
          <a:off x="0" y="0"/>
          <a:ext cx="0" cy="0"/>
          <a:chOff x="0" y="0"/>
          <a:chExt cx="0" cy="0"/>
        </a:xfrm>
      </p:grpSpPr>
      <p:sp>
        <p:nvSpPr>
          <p:cNvPr id="283" name="Google Shape;283;p32"/>
          <p:cNvSpPr/>
          <p:nvPr/>
        </p:nvSpPr>
        <p:spPr>
          <a:xfrm>
            <a:off x="457200" y="411480"/>
            <a:ext cx="45720" cy="411480"/>
          </a:xfrm>
          <a:prstGeom prst="rect">
            <a:avLst/>
          </a:prstGeom>
          <a:solidFill>
            <a:srgbClr val="534AB7"/>
          </a:solidFill>
          <a:ln cap="flat" cmpd="sng" w="9525">
            <a:solidFill>
              <a:srgbClr val="534AB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4" name="Google Shape;284;p32"/>
          <p:cNvSpPr txBox="1"/>
          <p:nvPr/>
        </p:nvSpPr>
        <p:spPr>
          <a:xfrm>
            <a:off x="594360" y="393192"/>
            <a:ext cx="5486400" cy="256032"/>
          </a:xfrm>
          <a:prstGeom prst="rect">
            <a:avLst/>
          </a:prstGeom>
          <a:noFill/>
          <a:ln>
            <a:noFill/>
          </a:ln>
        </p:spPr>
        <p:txBody>
          <a:bodyPr anchorCtr="0" anchor="t" bIns="45700" lIns="0" spcFirstLastPara="1" rIns="91425" wrap="square" tIns="45700">
            <a:noAutofit/>
          </a:bodyPr>
          <a:lstStyle/>
          <a:p>
            <a:pPr indent="0" lvl="0" marL="0" marR="0" rtl="0" algn="l">
              <a:lnSpc>
                <a:spcPct val="100000"/>
              </a:lnSpc>
              <a:spcBef>
                <a:spcPts val="0"/>
              </a:spcBef>
              <a:spcAft>
                <a:spcPts val="0"/>
              </a:spcAft>
              <a:buClr>
                <a:srgbClr val="000000"/>
              </a:buClr>
              <a:buSzPts val="850"/>
              <a:buFont typeface="Arial"/>
              <a:buNone/>
            </a:pPr>
            <a:r>
              <a:rPr b="1" i="0" lang="en" sz="850" u="none" cap="none" strike="noStrike">
                <a:solidFill>
                  <a:srgbClr val="534AB7"/>
                </a:solidFill>
                <a:latin typeface="Palatino"/>
                <a:ea typeface="Palatino"/>
                <a:cs typeface="Palatino"/>
                <a:sym typeface="Palatino"/>
              </a:rPr>
              <a:t>Appendix</a:t>
            </a:r>
            <a:endParaRPr b="0" i="0" sz="1400" u="none" cap="none" strike="noStrike">
              <a:solidFill>
                <a:srgbClr val="000000"/>
              </a:solidFill>
              <a:latin typeface="Arial"/>
              <a:ea typeface="Arial"/>
              <a:cs typeface="Arial"/>
              <a:sym typeface="Arial"/>
            </a:endParaRPr>
          </a:p>
        </p:txBody>
      </p:sp>
      <p:sp>
        <p:nvSpPr>
          <p:cNvPr id="285" name="Google Shape;285;p32"/>
          <p:cNvSpPr txBox="1"/>
          <p:nvPr/>
        </p:nvSpPr>
        <p:spPr>
          <a:xfrm>
            <a:off x="457200" y="777240"/>
            <a:ext cx="8046720" cy="548640"/>
          </a:xfrm>
          <a:prstGeom prst="rect">
            <a:avLst/>
          </a:prstGeom>
          <a:noFill/>
          <a:ln>
            <a:noFill/>
          </a:ln>
        </p:spPr>
        <p:txBody>
          <a:bodyPr anchorCtr="0" anchor="t" bIns="45700" lIns="0" spcFirstLastPara="1" rIns="91425" wrap="square" tIns="45700">
            <a:noAutofit/>
          </a:bodyPr>
          <a:lstStyle/>
          <a:p>
            <a:pPr indent="0" lvl="0" marL="0" marR="0" rtl="0" algn="l">
              <a:lnSpc>
                <a:spcPct val="100000"/>
              </a:lnSpc>
              <a:spcBef>
                <a:spcPts val="0"/>
              </a:spcBef>
              <a:spcAft>
                <a:spcPts val="0"/>
              </a:spcAft>
              <a:buClr>
                <a:srgbClr val="000000"/>
              </a:buClr>
              <a:buSzPts val="3000"/>
              <a:buFont typeface="Arial"/>
              <a:buNone/>
            </a:pPr>
            <a:r>
              <a:rPr b="0" i="0" lang="en" sz="3000" u="none" cap="none" strike="noStrike">
                <a:solidFill>
                  <a:srgbClr val="1A1A1A"/>
                </a:solidFill>
                <a:latin typeface="Palatino"/>
                <a:ea typeface="Palatino"/>
                <a:cs typeface="Palatino"/>
                <a:sym typeface="Palatino"/>
              </a:rPr>
              <a:t>Glossary of concepts</a:t>
            </a:r>
            <a:endParaRPr b="0" i="0" sz="1400" u="none" cap="none" strike="noStrike">
              <a:solidFill>
                <a:srgbClr val="000000"/>
              </a:solidFill>
              <a:latin typeface="Arial"/>
              <a:ea typeface="Arial"/>
              <a:cs typeface="Arial"/>
              <a:sym typeface="Arial"/>
            </a:endParaRPr>
          </a:p>
        </p:txBody>
      </p:sp>
      <p:sp>
        <p:nvSpPr>
          <p:cNvPr id="286" name="Google Shape;286;p32"/>
          <p:cNvSpPr txBox="1"/>
          <p:nvPr/>
        </p:nvSpPr>
        <p:spPr>
          <a:xfrm>
            <a:off x="457200" y="1481328"/>
            <a:ext cx="8229600" cy="3200400"/>
          </a:xfrm>
          <a:prstGeom prst="rect">
            <a:avLst/>
          </a:prstGeom>
          <a:noFill/>
          <a:ln>
            <a:noFill/>
          </a:ln>
        </p:spPr>
        <p:txBody>
          <a:bodyPr anchorCtr="0" anchor="t" bIns="45700" lIns="0" spcFirstLastPara="1" rIns="91425" wrap="square" tIns="0">
            <a:noAutofit/>
          </a:bodyPr>
          <a:lstStyle/>
          <a:p>
            <a:pPr indent="0" lvl="0" marL="0" marR="0" rtl="0" algn="l">
              <a:lnSpc>
                <a:spcPct val="120000"/>
              </a:lnSpc>
              <a:spcBef>
                <a:spcPts val="0"/>
              </a:spcBef>
              <a:spcAft>
                <a:spcPts val="0"/>
              </a:spcAft>
              <a:buClr>
                <a:srgbClr val="000000"/>
              </a:buClr>
              <a:buSzPts val="1200"/>
              <a:buFont typeface="Arial"/>
              <a:buNone/>
            </a:pPr>
            <a:r>
              <a:rPr b="1" i="0" lang="en" sz="1200" u="none" cap="none" strike="noStrike">
                <a:solidFill>
                  <a:srgbClr val="1A1A1A"/>
                </a:solidFill>
                <a:latin typeface="Palatino"/>
                <a:ea typeface="Palatino"/>
                <a:cs typeface="Palatino"/>
                <a:sym typeface="Palatino"/>
              </a:rPr>
              <a:t>Universality </a:t>
            </a:r>
            <a:r>
              <a:rPr b="0" i="0" lang="en" sz="1200" u="none" cap="none" strike="noStrike">
                <a:solidFill>
                  <a:srgbClr val="4A4A47"/>
                </a:solidFill>
                <a:latin typeface="Palatino"/>
                <a:ea typeface="Palatino"/>
                <a:cs typeface="Palatino"/>
                <a:sym typeface="Palatino"/>
              </a:rPr>
              <a:t>— the discovery that one's struggles are not unique; hearing others voice the same fears dissolves the isolation of shame.</a:t>
            </a:r>
            <a:endParaRPr b="0" i="0" sz="1400" u="none" cap="none" strike="noStrike">
              <a:solidFill>
                <a:srgbClr val="000000"/>
              </a:solidFill>
              <a:latin typeface="Arial"/>
              <a:ea typeface="Arial"/>
              <a:cs typeface="Arial"/>
              <a:sym typeface="Arial"/>
            </a:endParaRPr>
          </a:p>
          <a:p>
            <a:pPr indent="0" lvl="0" marL="0" marR="0" rtl="0" algn="l">
              <a:lnSpc>
                <a:spcPct val="120000"/>
              </a:lnSpc>
              <a:spcBef>
                <a:spcPts val="800"/>
              </a:spcBef>
              <a:spcAft>
                <a:spcPts val="0"/>
              </a:spcAft>
              <a:buClr>
                <a:srgbClr val="000000"/>
              </a:buClr>
              <a:buSzPts val="1200"/>
              <a:buFont typeface="Arial"/>
              <a:buNone/>
            </a:pPr>
            <a:r>
              <a:rPr b="1" i="0" lang="en" sz="1200" u="none" cap="none" strike="noStrike">
                <a:solidFill>
                  <a:srgbClr val="1A1A1A"/>
                </a:solidFill>
                <a:latin typeface="Palatino"/>
                <a:ea typeface="Palatino"/>
                <a:cs typeface="Palatino"/>
                <a:sym typeface="Palatino"/>
              </a:rPr>
              <a:t>Corrective recapitulation of the family group </a:t>
            </a:r>
            <a:r>
              <a:rPr b="0" i="0" lang="en" sz="1200" u="none" cap="none" strike="noStrike">
                <a:solidFill>
                  <a:srgbClr val="4A4A47"/>
                </a:solidFill>
                <a:latin typeface="Palatino"/>
                <a:ea typeface="Palatino"/>
                <a:cs typeface="Palatino"/>
                <a:sym typeface="Palatino"/>
              </a:rPr>
              <a:t>— the group comes to resemble the family of origin, so early relational patterns can be re-enacted, observed, and reworked.</a:t>
            </a:r>
            <a:endParaRPr b="0" i="0" sz="1400" u="none" cap="none" strike="noStrike">
              <a:solidFill>
                <a:srgbClr val="000000"/>
              </a:solidFill>
              <a:latin typeface="Arial"/>
              <a:ea typeface="Arial"/>
              <a:cs typeface="Arial"/>
              <a:sym typeface="Arial"/>
            </a:endParaRPr>
          </a:p>
          <a:p>
            <a:pPr indent="0" lvl="0" marL="0" marR="0" rtl="0" algn="l">
              <a:lnSpc>
                <a:spcPct val="120000"/>
              </a:lnSpc>
              <a:spcBef>
                <a:spcPts val="800"/>
              </a:spcBef>
              <a:spcAft>
                <a:spcPts val="0"/>
              </a:spcAft>
              <a:buClr>
                <a:srgbClr val="000000"/>
              </a:buClr>
              <a:buSzPts val="1200"/>
              <a:buFont typeface="Arial"/>
              <a:buNone/>
            </a:pPr>
            <a:r>
              <a:rPr b="1" i="0" lang="en" sz="1200" u="none" cap="none" strike="noStrike">
                <a:solidFill>
                  <a:srgbClr val="1A1A1A"/>
                </a:solidFill>
                <a:latin typeface="Palatino"/>
                <a:ea typeface="Palatino"/>
                <a:cs typeface="Palatino"/>
                <a:sym typeface="Palatino"/>
              </a:rPr>
              <a:t>Interpersonal learning and altruism </a:t>
            </a:r>
            <a:r>
              <a:rPr b="0" i="0" lang="en" sz="1200" u="none" cap="none" strike="noStrike">
                <a:solidFill>
                  <a:srgbClr val="4A4A47"/>
                </a:solidFill>
                <a:latin typeface="Palatino"/>
                <a:ea typeface="Palatino"/>
                <a:cs typeface="Palatino"/>
                <a:sym typeface="Palatino"/>
              </a:rPr>
              <a:t>— the group is a social microcosm where members receive honest feedback, practice new ways of relating, and rediscover their value by helping others.</a:t>
            </a:r>
            <a:endParaRPr b="0" i="0" sz="1400" u="none" cap="none" strike="noStrike">
              <a:solidFill>
                <a:srgbClr val="000000"/>
              </a:solidFill>
              <a:latin typeface="Arial"/>
              <a:ea typeface="Arial"/>
              <a:cs typeface="Arial"/>
              <a:sym typeface="Arial"/>
            </a:endParaRPr>
          </a:p>
          <a:p>
            <a:pPr indent="0" lvl="0" marL="0" marR="0" rtl="0" algn="l">
              <a:lnSpc>
                <a:spcPct val="120000"/>
              </a:lnSpc>
              <a:spcBef>
                <a:spcPts val="800"/>
              </a:spcBef>
              <a:spcAft>
                <a:spcPts val="0"/>
              </a:spcAft>
              <a:buClr>
                <a:srgbClr val="000000"/>
              </a:buClr>
              <a:buSzPts val="1200"/>
              <a:buFont typeface="Arial"/>
              <a:buNone/>
            </a:pPr>
            <a:r>
              <a:rPr b="1" i="0" lang="en" sz="1200" u="none" cap="none" strike="noStrike">
                <a:solidFill>
                  <a:srgbClr val="1A1A1A"/>
                </a:solidFill>
                <a:latin typeface="Palatino"/>
                <a:ea typeface="Palatino"/>
                <a:cs typeface="Palatino"/>
                <a:sym typeface="Palatino"/>
              </a:rPr>
              <a:t>Forming </a:t>
            </a:r>
            <a:r>
              <a:rPr b="0" i="0" lang="en" sz="1200" u="none" cap="none" strike="noStrike">
                <a:solidFill>
                  <a:srgbClr val="4A4A47"/>
                </a:solidFill>
                <a:latin typeface="Palatino"/>
                <a:ea typeface="Palatino"/>
                <a:cs typeface="Palatino"/>
                <a:sym typeface="Palatino"/>
              </a:rPr>
              <a:t>— the first phase — members orient, test boundaries, and depend on the leader for structure; anxiety is high and cohesion tentative.</a:t>
            </a:r>
            <a:endParaRPr b="0" i="0" sz="1400" u="none" cap="none" strike="noStrike">
              <a:solidFill>
                <a:srgbClr val="000000"/>
              </a:solidFill>
              <a:latin typeface="Arial"/>
              <a:ea typeface="Arial"/>
              <a:cs typeface="Arial"/>
              <a:sym typeface="Arial"/>
            </a:endParaRPr>
          </a:p>
          <a:p>
            <a:pPr indent="0" lvl="0" marL="0" marR="0" rtl="0" algn="l">
              <a:lnSpc>
                <a:spcPct val="120000"/>
              </a:lnSpc>
              <a:spcBef>
                <a:spcPts val="800"/>
              </a:spcBef>
              <a:spcAft>
                <a:spcPts val="0"/>
              </a:spcAft>
              <a:buClr>
                <a:srgbClr val="000000"/>
              </a:buClr>
              <a:buSzPts val="1200"/>
              <a:buFont typeface="Arial"/>
              <a:buNone/>
            </a:pPr>
            <a:r>
              <a:rPr b="1" i="0" lang="en" sz="1200" u="none" cap="none" strike="noStrike">
                <a:solidFill>
                  <a:srgbClr val="1A1A1A"/>
                </a:solidFill>
                <a:latin typeface="Palatino"/>
                <a:ea typeface="Palatino"/>
                <a:cs typeface="Palatino"/>
                <a:sym typeface="Palatino"/>
              </a:rPr>
              <a:t>Storming </a:t>
            </a:r>
            <a:r>
              <a:rPr b="0" i="0" lang="en" sz="1200" u="none" cap="none" strike="noStrike">
                <a:solidFill>
                  <a:srgbClr val="4A4A47"/>
                </a:solidFill>
                <a:latin typeface="Palatino"/>
                <a:ea typeface="Palatino"/>
                <a:cs typeface="Palatino"/>
                <a:sym typeface="Palatino"/>
              </a:rPr>
              <a:t>— conflict surfaces between members, with the leader, and with the task; working through it rather than avoiding it builds real trust.</a:t>
            </a:r>
            <a:endParaRPr b="0" i="0" sz="1400" u="none" cap="none" strike="noStrike">
              <a:solidFill>
                <a:srgbClr val="000000"/>
              </a:solidFill>
              <a:latin typeface="Arial"/>
              <a:ea typeface="Arial"/>
              <a:cs typeface="Arial"/>
              <a:sym typeface="Arial"/>
            </a:endParaRPr>
          </a:p>
        </p:txBody>
      </p:sp>
      <p:sp>
        <p:nvSpPr>
          <p:cNvPr id="287" name="Google Shape;287;p32"/>
          <p:cNvSpPr txBox="1"/>
          <p:nvPr/>
        </p:nvSpPr>
        <p:spPr>
          <a:xfrm>
            <a:off x="8046720" y="4754880"/>
            <a:ext cx="914400" cy="182880"/>
          </a:xfrm>
          <a:prstGeom prst="rect">
            <a:avLst/>
          </a:prstGeom>
          <a:noFill/>
          <a:ln>
            <a:noFill/>
          </a:ln>
        </p:spPr>
        <p:txBody>
          <a:bodyPr anchorCtr="0" anchor="t" bIns="45700" lIns="0" spcFirstLastPara="1" rIns="91425" wrap="square" tIns="0">
            <a:spAutoFit/>
          </a:bodyPr>
          <a:lstStyle/>
          <a:p>
            <a:pPr indent="0" lvl="0" marL="0" marR="0" rtl="0" algn="r">
              <a:lnSpc>
                <a:spcPct val="100000"/>
              </a:lnSpc>
              <a:spcBef>
                <a:spcPts val="0"/>
              </a:spcBef>
              <a:spcAft>
                <a:spcPts val="0"/>
              </a:spcAft>
              <a:buClr>
                <a:srgbClr val="000000"/>
              </a:buClr>
              <a:buSzPts val="900"/>
              <a:buFont typeface="Arial"/>
              <a:buNone/>
            </a:pPr>
            <a:r>
              <a:rPr b="0" i="0" lang="en" sz="900" u="none" cap="none" strike="noStrike">
                <a:solidFill>
                  <a:srgbClr val="888780"/>
                </a:solidFill>
                <a:latin typeface="Palatino"/>
                <a:ea typeface="Palatino"/>
                <a:cs typeface="Palatino"/>
                <a:sym typeface="Palatino"/>
              </a:rPr>
              <a:t>15 / 18</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91" name="Shape 291"/>
        <p:cNvGrpSpPr/>
        <p:nvPr/>
      </p:nvGrpSpPr>
      <p:grpSpPr>
        <a:xfrm>
          <a:off x="0" y="0"/>
          <a:ext cx="0" cy="0"/>
          <a:chOff x="0" y="0"/>
          <a:chExt cx="0" cy="0"/>
        </a:xfrm>
      </p:grpSpPr>
      <p:sp>
        <p:nvSpPr>
          <p:cNvPr id="292" name="Google Shape;292;p33"/>
          <p:cNvSpPr/>
          <p:nvPr/>
        </p:nvSpPr>
        <p:spPr>
          <a:xfrm>
            <a:off x="457200" y="411480"/>
            <a:ext cx="45720" cy="411480"/>
          </a:xfrm>
          <a:prstGeom prst="rect">
            <a:avLst/>
          </a:prstGeom>
          <a:solidFill>
            <a:srgbClr val="534AB7"/>
          </a:solidFill>
          <a:ln cap="flat" cmpd="sng" w="9525">
            <a:solidFill>
              <a:srgbClr val="534AB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3" name="Google Shape;293;p33"/>
          <p:cNvSpPr txBox="1"/>
          <p:nvPr/>
        </p:nvSpPr>
        <p:spPr>
          <a:xfrm>
            <a:off x="594360" y="393192"/>
            <a:ext cx="5486400" cy="256032"/>
          </a:xfrm>
          <a:prstGeom prst="rect">
            <a:avLst/>
          </a:prstGeom>
          <a:noFill/>
          <a:ln>
            <a:noFill/>
          </a:ln>
        </p:spPr>
        <p:txBody>
          <a:bodyPr anchorCtr="0" anchor="t" bIns="45700" lIns="0" spcFirstLastPara="1" rIns="91425" wrap="square" tIns="45700">
            <a:noAutofit/>
          </a:bodyPr>
          <a:lstStyle/>
          <a:p>
            <a:pPr indent="0" lvl="0" marL="0" marR="0" rtl="0" algn="l">
              <a:lnSpc>
                <a:spcPct val="100000"/>
              </a:lnSpc>
              <a:spcBef>
                <a:spcPts val="0"/>
              </a:spcBef>
              <a:spcAft>
                <a:spcPts val="0"/>
              </a:spcAft>
              <a:buClr>
                <a:srgbClr val="000000"/>
              </a:buClr>
              <a:buSzPts val="850"/>
              <a:buFont typeface="Arial"/>
              <a:buNone/>
            </a:pPr>
            <a:r>
              <a:rPr b="1" i="0" lang="en" sz="850" u="none" cap="none" strike="noStrike">
                <a:solidFill>
                  <a:srgbClr val="534AB7"/>
                </a:solidFill>
                <a:latin typeface="Palatino"/>
                <a:ea typeface="Palatino"/>
                <a:cs typeface="Palatino"/>
                <a:sym typeface="Palatino"/>
              </a:rPr>
              <a:t>Appendix</a:t>
            </a:r>
            <a:endParaRPr b="0" i="0" sz="1400" u="none" cap="none" strike="noStrike">
              <a:solidFill>
                <a:srgbClr val="000000"/>
              </a:solidFill>
              <a:latin typeface="Arial"/>
              <a:ea typeface="Arial"/>
              <a:cs typeface="Arial"/>
              <a:sym typeface="Arial"/>
            </a:endParaRPr>
          </a:p>
        </p:txBody>
      </p:sp>
      <p:sp>
        <p:nvSpPr>
          <p:cNvPr id="294" name="Google Shape;294;p33"/>
          <p:cNvSpPr txBox="1"/>
          <p:nvPr/>
        </p:nvSpPr>
        <p:spPr>
          <a:xfrm>
            <a:off x="457200" y="777240"/>
            <a:ext cx="8046720" cy="548640"/>
          </a:xfrm>
          <a:prstGeom prst="rect">
            <a:avLst/>
          </a:prstGeom>
          <a:noFill/>
          <a:ln>
            <a:noFill/>
          </a:ln>
        </p:spPr>
        <p:txBody>
          <a:bodyPr anchorCtr="0" anchor="t" bIns="45700" lIns="0" spcFirstLastPara="1" rIns="91425" wrap="square" tIns="45700">
            <a:noAutofit/>
          </a:bodyPr>
          <a:lstStyle/>
          <a:p>
            <a:pPr indent="0" lvl="0" marL="0" marR="0" rtl="0" algn="l">
              <a:lnSpc>
                <a:spcPct val="100000"/>
              </a:lnSpc>
              <a:spcBef>
                <a:spcPts val="0"/>
              </a:spcBef>
              <a:spcAft>
                <a:spcPts val="0"/>
              </a:spcAft>
              <a:buClr>
                <a:srgbClr val="000000"/>
              </a:buClr>
              <a:buSzPts val="3000"/>
              <a:buFont typeface="Arial"/>
              <a:buNone/>
            </a:pPr>
            <a:r>
              <a:rPr b="0" i="0" lang="en" sz="3000" u="none" cap="none" strike="noStrike">
                <a:solidFill>
                  <a:srgbClr val="1A1A1A"/>
                </a:solidFill>
                <a:latin typeface="Palatino"/>
                <a:ea typeface="Palatino"/>
                <a:cs typeface="Palatino"/>
                <a:sym typeface="Palatino"/>
              </a:rPr>
              <a:t>Glossary of concepts (cont.)</a:t>
            </a:r>
            <a:endParaRPr b="0" i="0" sz="1400" u="none" cap="none" strike="noStrike">
              <a:solidFill>
                <a:srgbClr val="000000"/>
              </a:solidFill>
              <a:latin typeface="Arial"/>
              <a:ea typeface="Arial"/>
              <a:cs typeface="Arial"/>
              <a:sym typeface="Arial"/>
            </a:endParaRPr>
          </a:p>
        </p:txBody>
      </p:sp>
      <p:sp>
        <p:nvSpPr>
          <p:cNvPr id="295" name="Google Shape;295;p33"/>
          <p:cNvSpPr txBox="1"/>
          <p:nvPr/>
        </p:nvSpPr>
        <p:spPr>
          <a:xfrm>
            <a:off x="457200" y="1481328"/>
            <a:ext cx="8229600" cy="3200400"/>
          </a:xfrm>
          <a:prstGeom prst="rect">
            <a:avLst/>
          </a:prstGeom>
          <a:noFill/>
          <a:ln>
            <a:noFill/>
          </a:ln>
        </p:spPr>
        <p:txBody>
          <a:bodyPr anchorCtr="0" anchor="t" bIns="45700" lIns="0" spcFirstLastPara="1" rIns="91425" wrap="square" tIns="0">
            <a:noAutofit/>
          </a:bodyPr>
          <a:lstStyle/>
          <a:p>
            <a:pPr indent="0" lvl="0" marL="0" marR="0" rtl="0" algn="l">
              <a:lnSpc>
                <a:spcPct val="120000"/>
              </a:lnSpc>
              <a:spcBef>
                <a:spcPts val="0"/>
              </a:spcBef>
              <a:spcAft>
                <a:spcPts val="0"/>
              </a:spcAft>
              <a:buClr>
                <a:srgbClr val="000000"/>
              </a:buClr>
              <a:buSzPts val="1200"/>
              <a:buFont typeface="Arial"/>
              <a:buNone/>
            </a:pPr>
            <a:r>
              <a:rPr b="1" i="0" lang="en" sz="1200" u="none" cap="none" strike="noStrike">
                <a:solidFill>
                  <a:srgbClr val="1A1A1A"/>
                </a:solidFill>
                <a:latin typeface="Palatino"/>
                <a:ea typeface="Palatino"/>
                <a:cs typeface="Palatino"/>
                <a:sym typeface="Palatino"/>
              </a:rPr>
              <a:t>Norming </a:t>
            </a:r>
            <a:r>
              <a:rPr b="0" i="0" lang="en" sz="1200" u="none" cap="none" strike="noStrike">
                <a:solidFill>
                  <a:srgbClr val="4A4A47"/>
                </a:solidFill>
                <a:latin typeface="Palatino"/>
                <a:ea typeface="Palatino"/>
                <a:cs typeface="Palatino"/>
                <a:sym typeface="Palatino"/>
              </a:rPr>
              <a:t>— the group develops its own culture, shared norms, and trust; cohesion deepens and members begin to take risks.</a:t>
            </a:r>
            <a:endParaRPr b="0" i="0" sz="1400" u="none" cap="none" strike="noStrike">
              <a:solidFill>
                <a:srgbClr val="000000"/>
              </a:solidFill>
              <a:latin typeface="Arial"/>
              <a:ea typeface="Arial"/>
              <a:cs typeface="Arial"/>
              <a:sym typeface="Arial"/>
            </a:endParaRPr>
          </a:p>
          <a:p>
            <a:pPr indent="0" lvl="0" marL="0" marR="0" rtl="0" algn="l">
              <a:lnSpc>
                <a:spcPct val="120000"/>
              </a:lnSpc>
              <a:spcBef>
                <a:spcPts val="800"/>
              </a:spcBef>
              <a:spcAft>
                <a:spcPts val="0"/>
              </a:spcAft>
              <a:buClr>
                <a:srgbClr val="000000"/>
              </a:buClr>
              <a:buSzPts val="1200"/>
              <a:buFont typeface="Arial"/>
              <a:buNone/>
            </a:pPr>
            <a:r>
              <a:rPr b="1" i="0" lang="en" sz="1200" u="none" cap="none" strike="noStrike">
                <a:solidFill>
                  <a:srgbClr val="1A1A1A"/>
                </a:solidFill>
                <a:latin typeface="Palatino"/>
                <a:ea typeface="Palatino"/>
                <a:cs typeface="Palatino"/>
                <a:sym typeface="Palatino"/>
              </a:rPr>
              <a:t>Performing </a:t>
            </a:r>
            <a:r>
              <a:rPr b="0" i="0" lang="en" sz="1200" u="none" cap="none" strike="noStrike">
                <a:solidFill>
                  <a:srgbClr val="4A4A47"/>
                </a:solidFill>
                <a:latin typeface="Palatino"/>
                <a:ea typeface="Palatino"/>
                <a:cs typeface="Palatino"/>
                <a:sym typeface="Palatino"/>
              </a:rPr>
              <a:t>— the group reaches working maturity — members engage authentically and tolerate difference, so deeper work becomes possible.</a:t>
            </a:r>
            <a:endParaRPr b="0" i="0" sz="1400" u="none" cap="none" strike="noStrike">
              <a:solidFill>
                <a:srgbClr val="000000"/>
              </a:solidFill>
              <a:latin typeface="Arial"/>
              <a:ea typeface="Arial"/>
              <a:cs typeface="Arial"/>
              <a:sym typeface="Arial"/>
            </a:endParaRPr>
          </a:p>
          <a:p>
            <a:pPr indent="0" lvl="0" marL="0" marR="0" rtl="0" algn="l">
              <a:lnSpc>
                <a:spcPct val="120000"/>
              </a:lnSpc>
              <a:spcBef>
                <a:spcPts val="800"/>
              </a:spcBef>
              <a:spcAft>
                <a:spcPts val="0"/>
              </a:spcAft>
              <a:buClr>
                <a:srgbClr val="000000"/>
              </a:buClr>
              <a:buSzPts val="1200"/>
              <a:buFont typeface="Arial"/>
              <a:buNone/>
            </a:pPr>
            <a:r>
              <a:rPr b="1" i="0" lang="en" sz="1200" u="none" cap="none" strike="noStrike">
                <a:solidFill>
                  <a:srgbClr val="1A1A1A"/>
                </a:solidFill>
                <a:latin typeface="Palatino"/>
                <a:ea typeface="Palatino"/>
                <a:cs typeface="Palatino"/>
                <a:sym typeface="Palatino"/>
              </a:rPr>
              <a:t>Work group </a:t>
            </a:r>
            <a:r>
              <a:rPr b="0" i="0" lang="en" sz="1200" u="none" cap="none" strike="noStrike">
                <a:solidFill>
                  <a:srgbClr val="4A4A47"/>
                </a:solidFill>
                <a:latin typeface="Palatino"/>
                <a:ea typeface="Palatino"/>
                <a:cs typeface="Palatino"/>
                <a:sym typeface="Palatino"/>
              </a:rPr>
              <a:t>— the group functioning at the level of its actual task — present, rational, and cooperative toward shared goals.</a:t>
            </a:r>
            <a:endParaRPr b="0" i="0" sz="1400" u="none" cap="none" strike="noStrike">
              <a:solidFill>
                <a:srgbClr val="000000"/>
              </a:solidFill>
              <a:latin typeface="Arial"/>
              <a:ea typeface="Arial"/>
              <a:cs typeface="Arial"/>
              <a:sym typeface="Arial"/>
            </a:endParaRPr>
          </a:p>
          <a:p>
            <a:pPr indent="0" lvl="0" marL="0" marR="0" rtl="0" algn="l">
              <a:lnSpc>
                <a:spcPct val="120000"/>
              </a:lnSpc>
              <a:spcBef>
                <a:spcPts val="800"/>
              </a:spcBef>
              <a:spcAft>
                <a:spcPts val="0"/>
              </a:spcAft>
              <a:buClr>
                <a:srgbClr val="000000"/>
              </a:buClr>
              <a:buSzPts val="1200"/>
              <a:buFont typeface="Arial"/>
              <a:buNone/>
            </a:pPr>
            <a:r>
              <a:rPr b="1" i="0" lang="en" sz="1200" u="none" cap="none" strike="noStrike">
                <a:solidFill>
                  <a:srgbClr val="1A1A1A"/>
                </a:solidFill>
                <a:latin typeface="Palatino"/>
                <a:ea typeface="Palatino"/>
                <a:cs typeface="Palatino"/>
                <a:sym typeface="Palatino"/>
              </a:rPr>
              <a:t>Basic assumption group </a:t>
            </a:r>
            <a:r>
              <a:rPr b="0" i="0" lang="en" sz="1200" u="none" cap="none" strike="noStrike">
                <a:solidFill>
                  <a:srgbClr val="4A4A47"/>
                </a:solidFill>
                <a:latin typeface="Palatino"/>
                <a:ea typeface="Palatino"/>
                <a:cs typeface="Palatino"/>
                <a:sym typeface="Palatino"/>
              </a:rPr>
              <a:t>— the group's unconscious defensive life; under anxiety it slips into dependency, fight-flight, or pairing, moving away from its task.</a:t>
            </a:r>
            <a:endParaRPr b="0" i="0" sz="1400" u="none" cap="none" strike="noStrike">
              <a:solidFill>
                <a:srgbClr val="000000"/>
              </a:solidFill>
              <a:latin typeface="Arial"/>
              <a:ea typeface="Arial"/>
              <a:cs typeface="Arial"/>
              <a:sym typeface="Arial"/>
            </a:endParaRPr>
          </a:p>
          <a:p>
            <a:pPr indent="0" lvl="0" marL="0" marR="0" rtl="0" algn="l">
              <a:lnSpc>
                <a:spcPct val="120000"/>
              </a:lnSpc>
              <a:spcBef>
                <a:spcPts val="800"/>
              </a:spcBef>
              <a:spcAft>
                <a:spcPts val="0"/>
              </a:spcAft>
              <a:buClr>
                <a:srgbClr val="000000"/>
              </a:buClr>
              <a:buSzPts val="1200"/>
              <a:buFont typeface="Arial"/>
              <a:buNone/>
            </a:pPr>
            <a:r>
              <a:rPr b="1" i="0" lang="en" sz="1200" u="none" cap="none" strike="noStrike">
                <a:solidFill>
                  <a:srgbClr val="1A1A1A"/>
                </a:solidFill>
                <a:latin typeface="Palatino"/>
                <a:ea typeface="Palatino"/>
                <a:cs typeface="Palatino"/>
                <a:sym typeface="Palatino"/>
              </a:rPr>
              <a:t>The group matrix </a:t>
            </a:r>
            <a:r>
              <a:rPr b="0" i="0" lang="en" sz="1200" u="none" cap="none" strike="noStrike">
                <a:solidFill>
                  <a:srgbClr val="4A4A47"/>
                </a:solidFill>
                <a:latin typeface="Palatino"/>
                <a:ea typeface="Palatino"/>
                <a:cs typeface="Palatino"/>
                <a:sym typeface="Palatino"/>
              </a:rPr>
              <a:t>— the shared, largely unconscious web of communication and relationship through which meaning, emotion, and healing travel.</a:t>
            </a:r>
            <a:endParaRPr b="0" i="0" sz="1400" u="none" cap="none" strike="noStrike">
              <a:solidFill>
                <a:srgbClr val="000000"/>
              </a:solidFill>
              <a:latin typeface="Arial"/>
              <a:ea typeface="Arial"/>
              <a:cs typeface="Arial"/>
              <a:sym typeface="Arial"/>
            </a:endParaRPr>
          </a:p>
        </p:txBody>
      </p:sp>
      <p:sp>
        <p:nvSpPr>
          <p:cNvPr id="296" name="Google Shape;296;p33"/>
          <p:cNvSpPr txBox="1"/>
          <p:nvPr/>
        </p:nvSpPr>
        <p:spPr>
          <a:xfrm>
            <a:off x="8046720" y="4754880"/>
            <a:ext cx="914400" cy="182880"/>
          </a:xfrm>
          <a:prstGeom prst="rect">
            <a:avLst/>
          </a:prstGeom>
          <a:noFill/>
          <a:ln>
            <a:noFill/>
          </a:ln>
        </p:spPr>
        <p:txBody>
          <a:bodyPr anchorCtr="0" anchor="t" bIns="45700" lIns="0" spcFirstLastPara="1" rIns="91425" wrap="square" tIns="0">
            <a:spAutoFit/>
          </a:bodyPr>
          <a:lstStyle/>
          <a:p>
            <a:pPr indent="0" lvl="0" marL="0" marR="0" rtl="0" algn="r">
              <a:lnSpc>
                <a:spcPct val="100000"/>
              </a:lnSpc>
              <a:spcBef>
                <a:spcPts val="0"/>
              </a:spcBef>
              <a:spcAft>
                <a:spcPts val="0"/>
              </a:spcAft>
              <a:buClr>
                <a:srgbClr val="000000"/>
              </a:buClr>
              <a:buSzPts val="900"/>
              <a:buFont typeface="Arial"/>
              <a:buNone/>
            </a:pPr>
            <a:r>
              <a:rPr b="0" i="0" lang="en" sz="900" u="none" cap="none" strike="noStrike">
                <a:solidFill>
                  <a:srgbClr val="888780"/>
                </a:solidFill>
                <a:latin typeface="Palatino"/>
                <a:ea typeface="Palatino"/>
                <a:cs typeface="Palatino"/>
                <a:sym typeface="Palatino"/>
              </a:rPr>
              <a:t>16 / 18</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00" name="Shape 300"/>
        <p:cNvGrpSpPr/>
        <p:nvPr/>
      </p:nvGrpSpPr>
      <p:grpSpPr>
        <a:xfrm>
          <a:off x="0" y="0"/>
          <a:ext cx="0" cy="0"/>
          <a:chOff x="0" y="0"/>
          <a:chExt cx="0" cy="0"/>
        </a:xfrm>
      </p:grpSpPr>
      <p:sp>
        <p:nvSpPr>
          <p:cNvPr id="301" name="Google Shape;301;p34"/>
          <p:cNvSpPr/>
          <p:nvPr/>
        </p:nvSpPr>
        <p:spPr>
          <a:xfrm>
            <a:off x="457200" y="411480"/>
            <a:ext cx="45720" cy="411480"/>
          </a:xfrm>
          <a:prstGeom prst="rect">
            <a:avLst/>
          </a:prstGeom>
          <a:solidFill>
            <a:srgbClr val="534AB7"/>
          </a:solidFill>
          <a:ln cap="flat" cmpd="sng" w="9525">
            <a:solidFill>
              <a:srgbClr val="534AB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2" name="Google Shape;302;p34"/>
          <p:cNvSpPr txBox="1"/>
          <p:nvPr/>
        </p:nvSpPr>
        <p:spPr>
          <a:xfrm>
            <a:off x="594360" y="393192"/>
            <a:ext cx="5486400" cy="256032"/>
          </a:xfrm>
          <a:prstGeom prst="rect">
            <a:avLst/>
          </a:prstGeom>
          <a:noFill/>
          <a:ln>
            <a:noFill/>
          </a:ln>
        </p:spPr>
        <p:txBody>
          <a:bodyPr anchorCtr="0" anchor="t" bIns="45700" lIns="0" spcFirstLastPara="1" rIns="91425" wrap="square" tIns="45700">
            <a:noAutofit/>
          </a:bodyPr>
          <a:lstStyle/>
          <a:p>
            <a:pPr indent="0" lvl="0" marL="0" marR="0" rtl="0" algn="l">
              <a:lnSpc>
                <a:spcPct val="100000"/>
              </a:lnSpc>
              <a:spcBef>
                <a:spcPts val="0"/>
              </a:spcBef>
              <a:spcAft>
                <a:spcPts val="0"/>
              </a:spcAft>
              <a:buClr>
                <a:srgbClr val="000000"/>
              </a:buClr>
              <a:buSzPts val="850"/>
              <a:buFont typeface="Arial"/>
              <a:buNone/>
            </a:pPr>
            <a:r>
              <a:rPr b="1" i="0" lang="en" sz="850" u="none" cap="none" strike="noStrike">
                <a:solidFill>
                  <a:srgbClr val="534AB7"/>
                </a:solidFill>
                <a:latin typeface="Palatino"/>
                <a:ea typeface="Palatino"/>
                <a:cs typeface="Palatino"/>
                <a:sym typeface="Palatino"/>
              </a:rPr>
              <a:t>Appendix</a:t>
            </a:r>
            <a:endParaRPr b="0" i="0" sz="1400" u="none" cap="none" strike="noStrike">
              <a:solidFill>
                <a:srgbClr val="000000"/>
              </a:solidFill>
              <a:latin typeface="Arial"/>
              <a:ea typeface="Arial"/>
              <a:cs typeface="Arial"/>
              <a:sym typeface="Arial"/>
            </a:endParaRPr>
          </a:p>
        </p:txBody>
      </p:sp>
      <p:sp>
        <p:nvSpPr>
          <p:cNvPr id="303" name="Google Shape;303;p34"/>
          <p:cNvSpPr txBox="1"/>
          <p:nvPr/>
        </p:nvSpPr>
        <p:spPr>
          <a:xfrm>
            <a:off x="457200" y="777240"/>
            <a:ext cx="8046720" cy="548640"/>
          </a:xfrm>
          <a:prstGeom prst="rect">
            <a:avLst/>
          </a:prstGeom>
          <a:noFill/>
          <a:ln>
            <a:noFill/>
          </a:ln>
        </p:spPr>
        <p:txBody>
          <a:bodyPr anchorCtr="0" anchor="t" bIns="45700" lIns="0" spcFirstLastPara="1" rIns="91425" wrap="square" tIns="45700">
            <a:noAutofit/>
          </a:bodyPr>
          <a:lstStyle/>
          <a:p>
            <a:pPr indent="0" lvl="0" marL="0" marR="0" rtl="0" algn="l">
              <a:lnSpc>
                <a:spcPct val="100000"/>
              </a:lnSpc>
              <a:spcBef>
                <a:spcPts val="0"/>
              </a:spcBef>
              <a:spcAft>
                <a:spcPts val="0"/>
              </a:spcAft>
              <a:buClr>
                <a:srgbClr val="000000"/>
              </a:buClr>
              <a:buSzPts val="3000"/>
              <a:buFont typeface="Arial"/>
              <a:buNone/>
            </a:pPr>
            <a:r>
              <a:rPr b="0" i="0" lang="en" sz="3000" u="none" cap="none" strike="noStrike">
                <a:solidFill>
                  <a:srgbClr val="1A1A1A"/>
                </a:solidFill>
                <a:latin typeface="Palatino"/>
                <a:ea typeface="Palatino"/>
                <a:cs typeface="Palatino"/>
                <a:sym typeface="Palatino"/>
              </a:rPr>
              <a:t>Glossary of concepts (cont.)</a:t>
            </a:r>
            <a:endParaRPr b="0" i="0" sz="1400" u="none" cap="none" strike="noStrike">
              <a:solidFill>
                <a:srgbClr val="000000"/>
              </a:solidFill>
              <a:latin typeface="Arial"/>
              <a:ea typeface="Arial"/>
              <a:cs typeface="Arial"/>
              <a:sym typeface="Arial"/>
            </a:endParaRPr>
          </a:p>
        </p:txBody>
      </p:sp>
      <p:sp>
        <p:nvSpPr>
          <p:cNvPr id="304" name="Google Shape;304;p34"/>
          <p:cNvSpPr txBox="1"/>
          <p:nvPr/>
        </p:nvSpPr>
        <p:spPr>
          <a:xfrm>
            <a:off x="457200" y="1481328"/>
            <a:ext cx="8229600" cy="3200400"/>
          </a:xfrm>
          <a:prstGeom prst="rect">
            <a:avLst/>
          </a:prstGeom>
          <a:noFill/>
          <a:ln>
            <a:noFill/>
          </a:ln>
        </p:spPr>
        <p:txBody>
          <a:bodyPr anchorCtr="0" anchor="t" bIns="45700" lIns="0" spcFirstLastPara="1" rIns="91425" wrap="square" tIns="0">
            <a:noAutofit/>
          </a:bodyPr>
          <a:lstStyle/>
          <a:p>
            <a:pPr indent="0" lvl="0" marL="0" marR="0" rtl="0" algn="l">
              <a:lnSpc>
                <a:spcPct val="120000"/>
              </a:lnSpc>
              <a:spcBef>
                <a:spcPts val="0"/>
              </a:spcBef>
              <a:spcAft>
                <a:spcPts val="0"/>
              </a:spcAft>
              <a:buClr>
                <a:srgbClr val="000000"/>
              </a:buClr>
              <a:buSzPts val="1200"/>
              <a:buFont typeface="Arial"/>
              <a:buNone/>
            </a:pPr>
            <a:r>
              <a:rPr b="1" i="0" lang="en" sz="1200" u="none" cap="none" strike="noStrike">
                <a:solidFill>
                  <a:srgbClr val="1A1A1A"/>
                </a:solidFill>
                <a:latin typeface="Palatino"/>
                <a:ea typeface="Palatino"/>
                <a:cs typeface="Palatino"/>
                <a:sym typeface="Palatino"/>
              </a:rPr>
              <a:t>The group as agent of change </a:t>
            </a:r>
            <a:r>
              <a:rPr b="0" i="0" lang="en" sz="1200" u="none" cap="none" strike="noStrike">
                <a:solidFill>
                  <a:srgbClr val="4A4A47"/>
                </a:solidFill>
                <a:latin typeface="Palatino"/>
                <a:ea typeface="Palatino"/>
                <a:cs typeface="Palatino"/>
                <a:sym typeface="Palatino"/>
              </a:rPr>
              <a:t>— the group itself heals; the conductor's role is to tend the matrix rather than treat members one by one.</a:t>
            </a:r>
            <a:endParaRPr b="0" i="0" sz="1400" u="none" cap="none" strike="noStrike">
              <a:solidFill>
                <a:srgbClr val="000000"/>
              </a:solidFill>
              <a:latin typeface="Arial"/>
              <a:ea typeface="Arial"/>
              <a:cs typeface="Arial"/>
              <a:sym typeface="Arial"/>
            </a:endParaRPr>
          </a:p>
          <a:p>
            <a:pPr indent="0" lvl="0" marL="0" marR="0" rtl="0" algn="l">
              <a:lnSpc>
                <a:spcPct val="120000"/>
              </a:lnSpc>
              <a:spcBef>
                <a:spcPts val="800"/>
              </a:spcBef>
              <a:spcAft>
                <a:spcPts val="0"/>
              </a:spcAft>
              <a:buClr>
                <a:srgbClr val="000000"/>
              </a:buClr>
              <a:buSzPts val="1200"/>
              <a:buFont typeface="Arial"/>
              <a:buNone/>
            </a:pPr>
            <a:r>
              <a:rPr b="1" i="0" lang="en" sz="1200" u="none" cap="none" strike="noStrike">
                <a:solidFill>
                  <a:srgbClr val="1A1A1A"/>
                </a:solidFill>
                <a:latin typeface="Palatino"/>
                <a:ea typeface="Palatino"/>
                <a:cs typeface="Palatino"/>
                <a:sym typeface="Palatino"/>
              </a:rPr>
              <a:t>The hall of mirrors </a:t>
            </a:r>
            <a:r>
              <a:rPr b="0" i="0" lang="en" sz="1200" u="none" cap="none" strike="noStrike">
                <a:solidFill>
                  <a:srgbClr val="4A4A47"/>
                </a:solidFill>
                <a:latin typeface="Palatino"/>
                <a:ea typeface="Palatino"/>
                <a:cs typeface="Palatino"/>
                <a:sym typeface="Palatino"/>
              </a:rPr>
              <a:t>— each member encounters in others the disowned or hidden parts of themselves, allowing those parts to be confronted and reclaimed.</a:t>
            </a:r>
            <a:endParaRPr b="0" i="0" sz="1400" u="none" cap="none" strike="noStrike">
              <a:solidFill>
                <a:srgbClr val="000000"/>
              </a:solidFill>
              <a:latin typeface="Arial"/>
              <a:ea typeface="Arial"/>
              <a:cs typeface="Arial"/>
              <a:sym typeface="Arial"/>
            </a:endParaRPr>
          </a:p>
          <a:p>
            <a:pPr indent="0" lvl="0" marL="0" marR="0" rtl="0" algn="l">
              <a:lnSpc>
                <a:spcPct val="120000"/>
              </a:lnSpc>
              <a:spcBef>
                <a:spcPts val="800"/>
              </a:spcBef>
              <a:spcAft>
                <a:spcPts val="0"/>
              </a:spcAft>
              <a:buClr>
                <a:srgbClr val="000000"/>
              </a:buClr>
              <a:buSzPts val="1200"/>
              <a:buFont typeface="Arial"/>
              <a:buNone/>
            </a:pPr>
            <a:r>
              <a:rPr b="1" i="0" lang="en" sz="1200" u="none" cap="none" strike="noStrike">
                <a:solidFill>
                  <a:srgbClr val="1A1A1A"/>
                </a:solidFill>
                <a:latin typeface="Palatino"/>
                <a:ea typeface="Palatino"/>
                <a:cs typeface="Palatino"/>
                <a:sym typeface="Palatino"/>
              </a:rPr>
              <a:t>Functional subgrouping </a:t>
            </a:r>
            <a:r>
              <a:rPr b="0" i="0" lang="en" sz="1200" u="none" cap="none" strike="noStrike">
                <a:solidFill>
                  <a:srgbClr val="4A4A47"/>
                </a:solidFill>
                <a:latin typeface="Palatino"/>
                <a:ea typeface="Palatino"/>
                <a:cs typeface="Palatino"/>
                <a:sym typeface="Palatino"/>
              </a:rPr>
              <a:t>— members join around similarities rather than splitting into opposing camps, containing conflict and preventing scapegoating.</a:t>
            </a:r>
            <a:endParaRPr b="0" i="0" sz="1400" u="none" cap="none" strike="noStrike">
              <a:solidFill>
                <a:srgbClr val="000000"/>
              </a:solidFill>
              <a:latin typeface="Arial"/>
              <a:ea typeface="Arial"/>
              <a:cs typeface="Arial"/>
              <a:sym typeface="Arial"/>
            </a:endParaRPr>
          </a:p>
          <a:p>
            <a:pPr indent="0" lvl="0" marL="0" marR="0" rtl="0" algn="l">
              <a:lnSpc>
                <a:spcPct val="120000"/>
              </a:lnSpc>
              <a:spcBef>
                <a:spcPts val="800"/>
              </a:spcBef>
              <a:spcAft>
                <a:spcPts val="0"/>
              </a:spcAft>
              <a:buClr>
                <a:srgbClr val="000000"/>
              </a:buClr>
              <a:buSzPts val="1200"/>
              <a:buFont typeface="Arial"/>
              <a:buNone/>
            </a:pPr>
            <a:r>
              <a:rPr b="1" i="0" lang="en" sz="1200" u="none" cap="none" strike="noStrike">
                <a:solidFill>
                  <a:srgbClr val="1A1A1A"/>
                </a:solidFill>
                <a:latin typeface="Palatino"/>
                <a:ea typeface="Palatino"/>
                <a:cs typeface="Palatino"/>
                <a:sym typeface="Palatino"/>
              </a:rPr>
              <a:t>“Anyone else?” </a:t>
            </a:r>
            <a:r>
              <a:rPr b="0" i="0" lang="en" sz="1200" u="none" cap="none" strike="noStrike">
                <a:solidFill>
                  <a:srgbClr val="4A4A47"/>
                </a:solidFill>
                <a:latin typeface="Palatino"/>
                <a:ea typeface="Palatino"/>
                <a:cs typeface="Palatino"/>
                <a:sym typeface="Palatino"/>
              </a:rPr>
              <a:t>— the signature systems-centered intervention — affect is redistributed across the group so no one member becomes its sole container.</a:t>
            </a:r>
            <a:endParaRPr b="0" i="0" sz="1400" u="none" cap="none" strike="noStrike">
              <a:solidFill>
                <a:srgbClr val="000000"/>
              </a:solidFill>
              <a:latin typeface="Arial"/>
              <a:ea typeface="Arial"/>
              <a:cs typeface="Arial"/>
              <a:sym typeface="Arial"/>
            </a:endParaRPr>
          </a:p>
          <a:p>
            <a:pPr indent="0" lvl="0" marL="0" marR="0" rtl="0" algn="l">
              <a:lnSpc>
                <a:spcPct val="120000"/>
              </a:lnSpc>
              <a:spcBef>
                <a:spcPts val="800"/>
              </a:spcBef>
              <a:spcAft>
                <a:spcPts val="0"/>
              </a:spcAft>
              <a:buClr>
                <a:srgbClr val="000000"/>
              </a:buClr>
              <a:buSzPts val="1200"/>
              <a:buFont typeface="Arial"/>
              <a:buNone/>
            </a:pPr>
            <a:r>
              <a:rPr b="1" i="0" lang="en" sz="1200" u="none" cap="none" strike="noStrike">
                <a:solidFill>
                  <a:srgbClr val="1A1A1A"/>
                </a:solidFill>
                <a:latin typeface="Palatino"/>
                <a:ea typeface="Palatino"/>
                <a:cs typeface="Palatino"/>
                <a:sym typeface="Palatino"/>
              </a:rPr>
              <a:t>Defense modification hierarchy </a:t>
            </a:r>
            <a:r>
              <a:rPr b="0" i="0" lang="en" sz="1200" u="none" cap="none" strike="noStrike">
                <a:solidFill>
                  <a:srgbClr val="4A4A47"/>
                </a:solidFill>
                <a:latin typeface="Palatino"/>
                <a:ea typeface="Palatino"/>
                <a:cs typeface="Palatino"/>
                <a:sym typeface="Palatino"/>
              </a:rPr>
              <a:t>— the deliberate sequence of weakening defenses — from tension and anxiety, through conflict, toward authentic contact — at the system's edge.</a:t>
            </a:r>
            <a:endParaRPr b="0" i="0" sz="1400" u="none" cap="none" strike="noStrike">
              <a:solidFill>
                <a:srgbClr val="000000"/>
              </a:solidFill>
              <a:latin typeface="Arial"/>
              <a:ea typeface="Arial"/>
              <a:cs typeface="Arial"/>
              <a:sym typeface="Arial"/>
            </a:endParaRPr>
          </a:p>
        </p:txBody>
      </p:sp>
      <p:sp>
        <p:nvSpPr>
          <p:cNvPr id="305" name="Google Shape;305;p34"/>
          <p:cNvSpPr txBox="1"/>
          <p:nvPr/>
        </p:nvSpPr>
        <p:spPr>
          <a:xfrm>
            <a:off x="8046720" y="4754880"/>
            <a:ext cx="914400" cy="182880"/>
          </a:xfrm>
          <a:prstGeom prst="rect">
            <a:avLst/>
          </a:prstGeom>
          <a:noFill/>
          <a:ln>
            <a:noFill/>
          </a:ln>
        </p:spPr>
        <p:txBody>
          <a:bodyPr anchorCtr="0" anchor="t" bIns="45700" lIns="0" spcFirstLastPara="1" rIns="91425" wrap="square" tIns="0">
            <a:spAutoFit/>
          </a:bodyPr>
          <a:lstStyle/>
          <a:p>
            <a:pPr indent="0" lvl="0" marL="0" marR="0" rtl="0" algn="r">
              <a:lnSpc>
                <a:spcPct val="100000"/>
              </a:lnSpc>
              <a:spcBef>
                <a:spcPts val="0"/>
              </a:spcBef>
              <a:spcAft>
                <a:spcPts val="0"/>
              </a:spcAft>
              <a:buClr>
                <a:srgbClr val="000000"/>
              </a:buClr>
              <a:buSzPts val="900"/>
              <a:buFont typeface="Arial"/>
              <a:buNone/>
            </a:pPr>
            <a:r>
              <a:rPr b="0" i="0" lang="en" sz="900" u="none" cap="none" strike="noStrike">
                <a:solidFill>
                  <a:srgbClr val="888780"/>
                </a:solidFill>
                <a:latin typeface="Palatino"/>
                <a:ea typeface="Palatino"/>
                <a:cs typeface="Palatino"/>
                <a:sym typeface="Palatino"/>
              </a:rPr>
              <a:t>17 / 18</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09" name="Shape 309"/>
        <p:cNvGrpSpPr/>
        <p:nvPr/>
      </p:nvGrpSpPr>
      <p:grpSpPr>
        <a:xfrm>
          <a:off x="0" y="0"/>
          <a:ext cx="0" cy="0"/>
          <a:chOff x="0" y="0"/>
          <a:chExt cx="0" cy="0"/>
        </a:xfrm>
      </p:grpSpPr>
      <p:sp>
        <p:nvSpPr>
          <p:cNvPr id="310" name="Google Shape;310;p35"/>
          <p:cNvSpPr/>
          <p:nvPr/>
        </p:nvSpPr>
        <p:spPr>
          <a:xfrm>
            <a:off x="457200" y="411480"/>
            <a:ext cx="45720" cy="411480"/>
          </a:xfrm>
          <a:prstGeom prst="rect">
            <a:avLst/>
          </a:prstGeom>
          <a:solidFill>
            <a:srgbClr val="534AB7"/>
          </a:solidFill>
          <a:ln cap="flat" cmpd="sng" w="9525">
            <a:solidFill>
              <a:srgbClr val="534AB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 name="Google Shape;311;p35"/>
          <p:cNvSpPr txBox="1"/>
          <p:nvPr/>
        </p:nvSpPr>
        <p:spPr>
          <a:xfrm>
            <a:off x="594360" y="393192"/>
            <a:ext cx="5486400" cy="256032"/>
          </a:xfrm>
          <a:prstGeom prst="rect">
            <a:avLst/>
          </a:prstGeom>
          <a:noFill/>
          <a:ln>
            <a:noFill/>
          </a:ln>
        </p:spPr>
        <p:txBody>
          <a:bodyPr anchorCtr="0" anchor="t" bIns="0" lIns="0" spcFirstLastPara="1" rIns="91425" wrap="square" tIns="0">
            <a:noAutofit/>
          </a:bodyPr>
          <a:lstStyle/>
          <a:p>
            <a:pPr indent="0" lvl="0" marL="0" marR="0" rtl="0" algn="l">
              <a:lnSpc>
                <a:spcPct val="100000"/>
              </a:lnSpc>
              <a:spcBef>
                <a:spcPts val="0"/>
              </a:spcBef>
              <a:spcAft>
                <a:spcPts val="0"/>
              </a:spcAft>
              <a:buClr>
                <a:srgbClr val="000000"/>
              </a:buClr>
              <a:buSzPts val="850"/>
              <a:buFont typeface="Arial"/>
              <a:buNone/>
            </a:pPr>
            <a:r>
              <a:rPr b="1" i="0" lang="en" sz="850" u="none" cap="none" strike="noStrike">
                <a:solidFill>
                  <a:srgbClr val="534AB7"/>
                </a:solidFill>
                <a:latin typeface="Palatino"/>
                <a:ea typeface="Palatino"/>
                <a:cs typeface="Palatino"/>
                <a:sym typeface="Palatino"/>
              </a:rPr>
              <a:t>Appendix</a:t>
            </a:r>
            <a:endParaRPr b="0" i="0" sz="1400" u="none" cap="none" strike="noStrike">
              <a:solidFill>
                <a:srgbClr val="000000"/>
              </a:solidFill>
              <a:latin typeface="Arial"/>
              <a:ea typeface="Arial"/>
              <a:cs typeface="Arial"/>
              <a:sym typeface="Arial"/>
            </a:endParaRPr>
          </a:p>
        </p:txBody>
      </p:sp>
      <p:sp>
        <p:nvSpPr>
          <p:cNvPr id="312" name="Google Shape;312;p35"/>
          <p:cNvSpPr txBox="1"/>
          <p:nvPr/>
        </p:nvSpPr>
        <p:spPr>
          <a:xfrm>
            <a:off x="457200" y="777240"/>
            <a:ext cx="8046720" cy="548640"/>
          </a:xfrm>
          <a:prstGeom prst="rect">
            <a:avLst/>
          </a:prstGeom>
          <a:noFill/>
          <a:ln>
            <a:noFill/>
          </a:ln>
        </p:spPr>
        <p:txBody>
          <a:bodyPr anchorCtr="0" anchor="t" bIns="0" lIns="0" spcFirstLastPara="1" rIns="91425" wrap="square" tIns="0">
            <a:noAutofit/>
          </a:bodyPr>
          <a:lstStyle/>
          <a:p>
            <a:pPr indent="0" lvl="0" marL="0" marR="0" rtl="0" algn="l">
              <a:lnSpc>
                <a:spcPct val="100000"/>
              </a:lnSpc>
              <a:spcBef>
                <a:spcPts val="0"/>
              </a:spcBef>
              <a:spcAft>
                <a:spcPts val="0"/>
              </a:spcAft>
              <a:buClr>
                <a:srgbClr val="000000"/>
              </a:buClr>
              <a:buSzPts val="3000"/>
              <a:buFont typeface="Arial"/>
              <a:buNone/>
            </a:pPr>
            <a:r>
              <a:rPr b="0" i="0" lang="en" sz="3000" u="none" cap="none" strike="noStrike">
                <a:solidFill>
                  <a:srgbClr val="1A1A1A"/>
                </a:solidFill>
                <a:latin typeface="Palatino"/>
                <a:ea typeface="Palatino"/>
                <a:cs typeface="Palatino"/>
                <a:sym typeface="Palatino"/>
              </a:rPr>
              <a:t>Glossary of concepts (cont.)</a:t>
            </a:r>
            <a:endParaRPr b="0" i="0" sz="1400" u="none" cap="none" strike="noStrike">
              <a:solidFill>
                <a:srgbClr val="000000"/>
              </a:solidFill>
              <a:latin typeface="Arial"/>
              <a:ea typeface="Arial"/>
              <a:cs typeface="Arial"/>
              <a:sym typeface="Arial"/>
            </a:endParaRPr>
          </a:p>
        </p:txBody>
      </p:sp>
      <p:sp>
        <p:nvSpPr>
          <p:cNvPr id="313" name="Google Shape;313;p35"/>
          <p:cNvSpPr txBox="1"/>
          <p:nvPr/>
        </p:nvSpPr>
        <p:spPr>
          <a:xfrm>
            <a:off x="457200" y="1481328"/>
            <a:ext cx="8229600" cy="3108960"/>
          </a:xfrm>
          <a:prstGeom prst="rect">
            <a:avLst/>
          </a:prstGeom>
          <a:noFill/>
          <a:ln>
            <a:noFill/>
          </a:ln>
        </p:spPr>
        <p:txBody>
          <a:bodyPr anchorCtr="0" anchor="t" bIns="0" lIns="0" spcFirstLastPara="1" rIns="91425" wrap="square" tIns="0">
            <a:noAutofit/>
          </a:bodyPr>
          <a:lstStyle/>
          <a:p>
            <a:pPr indent="0" lvl="0" marL="0" marR="0" rtl="0" algn="l">
              <a:lnSpc>
                <a:spcPct val="120000"/>
              </a:lnSpc>
              <a:spcBef>
                <a:spcPts val="0"/>
              </a:spcBef>
              <a:spcAft>
                <a:spcPts val="0"/>
              </a:spcAft>
              <a:buClr>
                <a:srgbClr val="000000"/>
              </a:buClr>
              <a:buSzPts val="1200"/>
              <a:buFont typeface="Arial"/>
              <a:buNone/>
            </a:pPr>
            <a:r>
              <a:rPr b="1" i="0" lang="en" sz="1200" u="none" cap="none" strike="noStrike">
                <a:solidFill>
                  <a:srgbClr val="1A1A1A"/>
                </a:solidFill>
                <a:latin typeface="Palatino"/>
                <a:ea typeface="Palatino"/>
                <a:cs typeface="Palatino"/>
                <a:sym typeface="Palatino"/>
              </a:rPr>
              <a:t>Role suction </a:t>
            </a:r>
            <a:r>
              <a:rPr b="0" i="0" lang="en" sz="1200" u="none" cap="none" strike="noStrike">
                <a:solidFill>
                  <a:srgbClr val="4A4A47"/>
                </a:solidFill>
                <a:latin typeface="Palatino"/>
                <a:ea typeface="Palatino"/>
                <a:cs typeface="Palatino"/>
                <a:sym typeface="Palatino"/>
              </a:rPr>
              <a:t>— the group’s pull on a member to take up a needed role — the angry one, the vulnerable one — drawn out of them by the group’s unspoken needs.</a:t>
            </a:r>
            <a:endParaRPr b="0" i="0" sz="1400" u="none" cap="none" strike="noStrike">
              <a:solidFill>
                <a:srgbClr val="000000"/>
              </a:solidFill>
              <a:latin typeface="Arial"/>
              <a:ea typeface="Arial"/>
              <a:cs typeface="Arial"/>
              <a:sym typeface="Arial"/>
            </a:endParaRPr>
          </a:p>
          <a:p>
            <a:pPr indent="0" lvl="0" marL="0" marR="0" rtl="0" algn="l">
              <a:lnSpc>
                <a:spcPct val="120000"/>
              </a:lnSpc>
              <a:spcBef>
                <a:spcPts val="800"/>
              </a:spcBef>
              <a:spcAft>
                <a:spcPts val="0"/>
              </a:spcAft>
              <a:buClr>
                <a:srgbClr val="000000"/>
              </a:buClr>
              <a:buSzPts val="1200"/>
              <a:buFont typeface="Arial"/>
              <a:buNone/>
            </a:pPr>
            <a:r>
              <a:rPr b="1" i="0" lang="en" sz="1200" u="none" cap="none" strike="noStrike">
                <a:solidFill>
                  <a:srgbClr val="1A1A1A"/>
                </a:solidFill>
                <a:latin typeface="Palatino"/>
                <a:ea typeface="Palatino"/>
                <a:cs typeface="Palatino"/>
                <a:sym typeface="Palatino"/>
              </a:rPr>
              <a:t>The spokesperson </a:t>
            </a:r>
            <a:r>
              <a:rPr b="0" i="0" lang="en" sz="1200" u="none" cap="none" strike="noStrike">
                <a:solidFill>
                  <a:srgbClr val="4A4A47"/>
                </a:solidFill>
                <a:latin typeface="Palatino"/>
                <a:ea typeface="Palatino"/>
                <a:cs typeface="Palatino"/>
                <a:sym typeface="Palatino"/>
              </a:rPr>
              <a:t>— one member voices a feeling or position that belongs to the whole group, appearing to speak for themselves while in fact speaking for everyone.</a:t>
            </a:r>
            <a:endParaRPr b="0" i="0" sz="1400" u="none" cap="none" strike="noStrike">
              <a:solidFill>
                <a:srgbClr val="000000"/>
              </a:solidFill>
              <a:latin typeface="Arial"/>
              <a:ea typeface="Arial"/>
              <a:cs typeface="Arial"/>
              <a:sym typeface="Arial"/>
            </a:endParaRPr>
          </a:p>
          <a:p>
            <a:pPr indent="0" lvl="0" marL="0" marR="0" rtl="0" algn="l">
              <a:lnSpc>
                <a:spcPct val="120000"/>
              </a:lnSpc>
              <a:spcBef>
                <a:spcPts val="800"/>
              </a:spcBef>
              <a:spcAft>
                <a:spcPts val="0"/>
              </a:spcAft>
              <a:buClr>
                <a:srgbClr val="000000"/>
              </a:buClr>
              <a:buSzPts val="1200"/>
              <a:buFont typeface="Arial"/>
              <a:buNone/>
            </a:pPr>
            <a:r>
              <a:rPr b="1" i="0" lang="en" sz="1200" u="none" cap="none" strike="noStrike">
                <a:solidFill>
                  <a:srgbClr val="1A1A1A"/>
                </a:solidFill>
                <a:latin typeface="Palatino"/>
                <a:ea typeface="Palatino"/>
                <a:cs typeface="Palatino"/>
                <a:sym typeface="Palatino"/>
              </a:rPr>
              <a:t>Scapegoating </a:t>
            </a:r>
            <a:r>
              <a:rPr b="0" i="0" lang="en" sz="1200" u="none" cap="none" strike="noStrike">
                <a:solidFill>
                  <a:srgbClr val="4A4A47"/>
                </a:solidFill>
                <a:latin typeface="Palatino"/>
                <a:ea typeface="Palatino"/>
                <a:cs typeface="Palatino"/>
                <a:sym typeface="Palatino"/>
              </a:rPr>
              <a:t>— the group deposits its disowned, intolerable feelings in one member, whose blame or expulsion preserves the group’s image of itself at that member’s expense.</a:t>
            </a:r>
            <a:endParaRPr b="0" i="0" sz="1400" u="none" cap="none" strike="noStrike">
              <a:solidFill>
                <a:srgbClr val="000000"/>
              </a:solidFill>
              <a:latin typeface="Arial"/>
              <a:ea typeface="Arial"/>
              <a:cs typeface="Arial"/>
              <a:sym typeface="Arial"/>
            </a:endParaRPr>
          </a:p>
        </p:txBody>
      </p:sp>
      <p:sp>
        <p:nvSpPr>
          <p:cNvPr id="314" name="Google Shape;314;p35"/>
          <p:cNvSpPr txBox="1"/>
          <p:nvPr/>
        </p:nvSpPr>
        <p:spPr>
          <a:xfrm>
            <a:off x="8046720" y="4754880"/>
            <a:ext cx="914400" cy="182880"/>
          </a:xfrm>
          <a:prstGeom prst="rect">
            <a:avLst/>
          </a:prstGeom>
          <a:noFill/>
          <a:ln>
            <a:noFill/>
          </a:ln>
        </p:spPr>
        <p:txBody>
          <a:bodyPr anchorCtr="0" anchor="t" bIns="0" lIns="0" spcFirstLastPara="1" rIns="91425" wrap="square" tIns="0">
            <a:noAutofit/>
          </a:bodyPr>
          <a:lstStyle/>
          <a:p>
            <a:pPr indent="0" lvl="0" marL="0" marR="0" rtl="0" algn="r">
              <a:lnSpc>
                <a:spcPct val="100000"/>
              </a:lnSpc>
              <a:spcBef>
                <a:spcPts val="0"/>
              </a:spcBef>
              <a:spcAft>
                <a:spcPts val="0"/>
              </a:spcAft>
              <a:buClr>
                <a:srgbClr val="000000"/>
              </a:buClr>
              <a:buSzPts val="900"/>
              <a:buFont typeface="Arial"/>
              <a:buNone/>
            </a:pPr>
            <a:r>
              <a:rPr b="0" i="0" lang="en" sz="900" u="none" cap="none" strike="noStrike">
                <a:solidFill>
                  <a:srgbClr val="888780"/>
                </a:solidFill>
                <a:latin typeface="Palatino"/>
                <a:ea typeface="Palatino"/>
                <a:cs typeface="Palatino"/>
                <a:sym typeface="Palatino"/>
              </a:rPr>
              <a:t>18 / 18</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8"/>
          <p:cNvSpPr/>
          <p:nvPr/>
        </p:nvSpPr>
        <p:spPr>
          <a:xfrm>
            <a:off x="457200" y="411480"/>
            <a:ext cx="45600" cy="411600"/>
          </a:xfrm>
          <a:prstGeom prst="rect">
            <a:avLst/>
          </a:prstGeom>
          <a:solidFill>
            <a:srgbClr val="1D9E75"/>
          </a:solidFill>
          <a:ln cap="flat" cmpd="sng" w="12700">
            <a:solidFill>
              <a:srgbClr val="1D9E75"/>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 name="Google Shape;76;p18"/>
          <p:cNvSpPr txBox="1"/>
          <p:nvPr/>
        </p:nvSpPr>
        <p:spPr>
          <a:xfrm>
            <a:off x="640085" y="405658"/>
            <a:ext cx="3566100" cy="215400"/>
          </a:xfrm>
          <a:prstGeom prst="rect">
            <a:avLst/>
          </a:prstGeom>
          <a:noFill/>
          <a:ln>
            <a:noFill/>
          </a:ln>
        </p:spPr>
        <p:txBody>
          <a:bodyPr anchorCtr="0" anchor="ctr" bIns="45675" lIns="45675" spcFirstLastPara="1" rIns="45675" wrap="square" tIns="45675">
            <a:spAutoFit/>
          </a:bodyPr>
          <a:lstStyle/>
          <a:p>
            <a:pPr indent="0" lvl="0" marL="0" marR="0" rtl="0" algn="l">
              <a:lnSpc>
                <a:spcPct val="100000"/>
              </a:lnSpc>
              <a:spcBef>
                <a:spcPts val="0"/>
              </a:spcBef>
              <a:spcAft>
                <a:spcPts val="0"/>
              </a:spcAft>
              <a:buClr>
                <a:srgbClr val="1D9E75"/>
              </a:buClr>
              <a:buSzPts val="800"/>
              <a:buFont typeface="Palatino"/>
              <a:buNone/>
            </a:pPr>
            <a:r>
              <a:rPr b="1" i="0" lang="en" sz="800" u="none" cap="none" strike="noStrike">
                <a:solidFill>
                  <a:srgbClr val="1D9E75"/>
                </a:solidFill>
                <a:latin typeface="Palatino"/>
                <a:ea typeface="Palatino"/>
                <a:cs typeface="Palatino"/>
                <a:sym typeface="Palatino"/>
              </a:rPr>
              <a:t>Opening</a:t>
            </a:r>
            <a:endParaRPr b="0" i="0" sz="1400" u="none" cap="none" strike="noStrike">
              <a:solidFill>
                <a:srgbClr val="000000"/>
              </a:solidFill>
              <a:latin typeface="Arial"/>
              <a:ea typeface="Arial"/>
              <a:cs typeface="Arial"/>
              <a:sym typeface="Arial"/>
            </a:endParaRPr>
          </a:p>
        </p:txBody>
      </p:sp>
      <p:sp>
        <p:nvSpPr>
          <p:cNvPr id="77" name="Google Shape;77;p18"/>
          <p:cNvSpPr txBox="1"/>
          <p:nvPr/>
        </p:nvSpPr>
        <p:spPr>
          <a:xfrm>
            <a:off x="502925" y="863619"/>
            <a:ext cx="7955400" cy="615600"/>
          </a:xfrm>
          <a:prstGeom prst="rect">
            <a:avLst/>
          </a:prstGeom>
          <a:noFill/>
          <a:ln>
            <a:noFill/>
          </a:ln>
        </p:spPr>
        <p:txBody>
          <a:bodyPr anchorCtr="0" anchor="ctr" bIns="45675" lIns="45675" spcFirstLastPara="1" rIns="45675" wrap="square" tIns="45675">
            <a:spAutoFit/>
          </a:bodyPr>
          <a:lstStyle/>
          <a:p>
            <a:pPr indent="0" lvl="0" marL="0" marR="0" rtl="0" algn="l">
              <a:lnSpc>
                <a:spcPct val="100000"/>
              </a:lnSpc>
              <a:spcBef>
                <a:spcPts val="0"/>
              </a:spcBef>
              <a:spcAft>
                <a:spcPts val="0"/>
              </a:spcAft>
              <a:buClr>
                <a:srgbClr val="1A1A1A"/>
              </a:buClr>
              <a:buSzPts val="3400"/>
              <a:buFont typeface="Palatino"/>
              <a:buNone/>
            </a:pPr>
            <a:r>
              <a:rPr b="0" i="0" lang="en" sz="3400" u="none" cap="none" strike="noStrike">
                <a:solidFill>
                  <a:srgbClr val="1A1A1A"/>
                </a:solidFill>
                <a:latin typeface="Palatino"/>
                <a:ea typeface="Palatino"/>
                <a:cs typeface="Palatino"/>
                <a:sym typeface="Palatino"/>
              </a:rPr>
              <a:t>What is group </a:t>
            </a:r>
            <a:r>
              <a:rPr lang="en" sz="3400">
                <a:solidFill>
                  <a:srgbClr val="1A1A1A"/>
                </a:solidFill>
                <a:latin typeface="Palatino"/>
                <a:ea typeface="Palatino"/>
                <a:cs typeface="Palatino"/>
                <a:sym typeface="Palatino"/>
              </a:rPr>
              <a:t>therapy</a:t>
            </a:r>
            <a:r>
              <a:rPr b="0" i="0" lang="en" sz="3400" u="none" cap="none" strike="noStrike">
                <a:solidFill>
                  <a:srgbClr val="1A1A1A"/>
                </a:solidFill>
                <a:latin typeface="Palatino"/>
                <a:ea typeface="Palatino"/>
                <a:cs typeface="Palatino"/>
                <a:sym typeface="Palatino"/>
              </a:rPr>
              <a:t>?</a:t>
            </a:r>
            <a:endParaRPr b="0" i="0" sz="1400" u="none" cap="none" strike="noStrike">
              <a:solidFill>
                <a:srgbClr val="000000"/>
              </a:solidFill>
              <a:latin typeface="Arial"/>
              <a:ea typeface="Arial"/>
              <a:cs typeface="Arial"/>
              <a:sym typeface="Arial"/>
            </a:endParaRPr>
          </a:p>
        </p:txBody>
      </p:sp>
      <p:sp>
        <p:nvSpPr>
          <p:cNvPr id="78" name="Google Shape;78;p18"/>
          <p:cNvSpPr txBox="1"/>
          <p:nvPr/>
        </p:nvSpPr>
        <p:spPr>
          <a:xfrm>
            <a:off x="502925" y="1572768"/>
            <a:ext cx="7955400" cy="2161200"/>
          </a:xfrm>
          <a:prstGeom prst="rect">
            <a:avLst/>
          </a:prstGeom>
          <a:noFill/>
          <a:ln>
            <a:noFill/>
          </a:ln>
        </p:spPr>
        <p:txBody>
          <a:bodyPr anchorCtr="0" anchor="ctr" bIns="45675" lIns="45675" spcFirstLastPara="1" rIns="45675" wrap="square" tIns="45675">
            <a:spAutoFit/>
          </a:bodyPr>
          <a:lstStyle/>
          <a:p>
            <a:pPr indent="0" lvl="0" marL="0" marR="0" rtl="0" algn="l">
              <a:lnSpc>
                <a:spcPct val="125000"/>
              </a:lnSpc>
              <a:spcBef>
                <a:spcPts val="0"/>
              </a:spcBef>
              <a:spcAft>
                <a:spcPts val="0"/>
              </a:spcAft>
              <a:buNone/>
            </a:pPr>
            <a:r>
              <a:rPr lang="en" sz="1250">
                <a:solidFill>
                  <a:srgbClr val="4A4A47"/>
                </a:solidFill>
                <a:latin typeface="Palatino"/>
                <a:ea typeface="Palatino"/>
                <a:cs typeface="Palatino"/>
                <a:sym typeface="Palatino"/>
              </a:rPr>
              <a:t>A </a:t>
            </a:r>
            <a:r>
              <a:rPr b="0" i="0" lang="en" sz="1250" u="none" cap="none" strike="noStrike">
                <a:solidFill>
                  <a:srgbClr val="4A4A47"/>
                </a:solidFill>
                <a:latin typeface="Palatino"/>
                <a:ea typeface="Palatino"/>
                <a:cs typeface="Palatino"/>
                <a:sym typeface="Palatino"/>
              </a:rPr>
              <a:t>f</a:t>
            </a:r>
            <a:r>
              <a:rPr b="0" i="0" lang="en" sz="1250" u="none" cap="none" strike="noStrike">
                <a:solidFill>
                  <a:srgbClr val="4A4A47"/>
                </a:solidFill>
                <a:latin typeface="Palatino"/>
                <a:ea typeface="Palatino"/>
                <a:cs typeface="Palatino"/>
                <a:sym typeface="Palatino"/>
              </a:rPr>
              <a:t>orm of therapy in which a small number of people meet under a trained therapist to help </a:t>
            </a:r>
            <a:r>
              <a:rPr b="1" i="0" lang="en" sz="1250" u="none" cap="none" strike="noStrike">
                <a:solidFill>
                  <a:srgbClr val="4A4A47"/>
                </a:solidFill>
                <a:latin typeface="Palatino"/>
                <a:ea typeface="Palatino"/>
                <a:cs typeface="Palatino"/>
                <a:sym typeface="Palatino"/>
              </a:rPr>
              <a:t>themselves</a:t>
            </a:r>
            <a:r>
              <a:rPr b="0" i="0" lang="en" sz="1250" u="none" cap="none" strike="noStrike">
                <a:solidFill>
                  <a:srgbClr val="4A4A47"/>
                </a:solidFill>
                <a:latin typeface="Palatino"/>
                <a:ea typeface="Palatino"/>
                <a:cs typeface="Palatino"/>
                <a:sym typeface="Palatino"/>
              </a:rPr>
              <a:t> and one </a:t>
            </a:r>
            <a:r>
              <a:rPr b="1" i="0" lang="en" sz="1250" u="none" cap="none" strike="noStrike">
                <a:solidFill>
                  <a:srgbClr val="4A4A47"/>
                </a:solidFill>
                <a:latin typeface="Palatino"/>
                <a:ea typeface="Palatino"/>
                <a:cs typeface="Palatino"/>
                <a:sym typeface="Palatino"/>
              </a:rPr>
              <a:t>another</a:t>
            </a:r>
            <a:r>
              <a:rPr lang="en" sz="1250">
                <a:solidFill>
                  <a:srgbClr val="4A4A47"/>
                </a:solidFill>
                <a:latin typeface="Palatino"/>
                <a:ea typeface="Palatino"/>
                <a:cs typeface="Palatino"/>
                <a:sym typeface="Palatino"/>
              </a:rPr>
              <a:t>, </a:t>
            </a:r>
            <a:r>
              <a:rPr b="0" i="0" lang="en" sz="1250" u="none" cap="none" strike="noStrike">
                <a:solidFill>
                  <a:srgbClr val="4A4A47"/>
                </a:solidFill>
                <a:latin typeface="Palatino"/>
                <a:ea typeface="Palatino"/>
                <a:cs typeface="Palatino"/>
                <a:sym typeface="Palatino"/>
              </a:rPr>
              <a:t>in a safe, cohesive space for personal and relational concerns</a:t>
            </a:r>
            <a:r>
              <a:rPr lang="en" sz="1250">
                <a:solidFill>
                  <a:srgbClr val="4A4A47"/>
                </a:solidFill>
                <a:latin typeface="Palatino"/>
                <a:ea typeface="Palatino"/>
                <a:cs typeface="Palatino"/>
                <a:sym typeface="Palatino"/>
              </a:rPr>
              <a:t> (The American Group Psychotherapy </a:t>
            </a:r>
            <a:r>
              <a:rPr lang="en" sz="1250">
                <a:solidFill>
                  <a:srgbClr val="4A4A47"/>
                </a:solidFill>
                <a:latin typeface="Palatino"/>
                <a:ea typeface="Palatino"/>
                <a:cs typeface="Palatino"/>
                <a:sym typeface="Palatino"/>
              </a:rPr>
              <a:t>Association</a:t>
            </a:r>
            <a:r>
              <a:rPr lang="en" sz="1250">
                <a:solidFill>
                  <a:srgbClr val="4A4A47"/>
                </a:solidFill>
                <a:latin typeface="Palatino"/>
                <a:ea typeface="Palatino"/>
                <a:cs typeface="Palatino"/>
                <a:sym typeface="Palatino"/>
              </a:rPr>
              <a:t> - AGPA)</a:t>
            </a:r>
            <a:endParaRPr b="0" i="0" sz="1400" u="none" cap="none" strike="noStrike">
              <a:solidFill>
                <a:srgbClr val="000000"/>
              </a:solidFill>
              <a:latin typeface="Arial"/>
              <a:ea typeface="Arial"/>
              <a:cs typeface="Arial"/>
              <a:sym typeface="Arial"/>
            </a:endParaRPr>
          </a:p>
          <a:p>
            <a:pPr indent="0" lvl="0" marL="0" marR="0" rtl="0" algn="l">
              <a:lnSpc>
                <a:spcPct val="125000"/>
              </a:lnSpc>
              <a:spcBef>
                <a:spcPts val="800"/>
              </a:spcBef>
              <a:spcAft>
                <a:spcPts val="0"/>
              </a:spcAft>
              <a:buClr>
                <a:srgbClr val="000000"/>
              </a:buClr>
              <a:buSzPts val="1250"/>
              <a:buFont typeface="Arial"/>
              <a:buNone/>
            </a:pPr>
            <a:r>
              <a:t/>
            </a:r>
            <a:endParaRPr sz="1250">
              <a:solidFill>
                <a:srgbClr val="4A4A47"/>
              </a:solidFill>
              <a:latin typeface="Palatino"/>
              <a:ea typeface="Palatino"/>
              <a:cs typeface="Palatino"/>
              <a:sym typeface="Palatino"/>
            </a:endParaRPr>
          </a:p>
          <a:p>
            <a:pPr indent="0" lvl="0" marL="0" marR="0" rtl="0" algn="l">
              <a:lnSpc>
                <a:spcPct val="125000"/>
              </a:lnSpc>
              <a:spcBef>
                <a:spcPts val="800"/>
              </a:spcBef>
              <a:spcAft>
                <a:spcPts val="0"/>
              </a:spcAft>
              <a:buClr>
                <a:srgbClr val="000000"/>
              </a:buClr>
              <a:buSzPts val="1250"/>
              <a:buFont typeface="Arial"/>
              <a:buNone/>
            </a:pPr>
            <a:r>
              <a:rPr b="1" lang="en" sz="1250">
                <a:solidFill>
                  <a:srgbClr val="4A4A47"/>
                </a:solidFill>
                <a:latin typeface="Palatino"/>
                <a:ea typeface="Palatino"/>
                <a:cs typeface="Palatino"/>
                <a:sym typeface="Palatino"/>
              </a:rPr>
              <a:t>Will the client benefit from group therapy? </a:t>
            </a:r>
            <a:endParaRPr sz="1250">
              <a:solidFill>
                <a:srgbClr val="4A4A47"/>
              </a:solidFill>
              <a:latin typeface="Palatino"/>
              <a:ea typeface="Palatino"/>
              <a:cs typeface="Palatino"/>
              <a:sym typeface="Palatino"/>
            </a:endParaRPr>
          </a:p>
          <a:p>
            <a:pPr indent="-307975" lvl="0" marL="457200" marR="0" rtl="0" algn="l">
              <a:lnSpc>
                <a:spcPct val="125000"/>
              </a:lnSpc>
              <a:spcBef>
                <a:spcPts val="800"/>
              </a:spcBef>
              <a:spcAft>
                <a:spcPts val="0"/>
              </a:spcAft>
              <a:buClr>
                <a:srgbClr val="4A4A47"/>
              </a:buClr>
              <a:buSzPts val="1250"/>
              <a:buFont typeface="Palatino"/>
              <a:buChar char="-"/>
            </a:pPr>
            <a:r>
              <a:rPr lang="en" sz="1250">
                <a:solidFill>
                  <a:srgbClr val="4A4A47"/>
                </a:solidFill>
                <a:latin typeface="Palatino"/>
                <a:ea typeface="Palatino"/>
                <a:cs typeface="Palatino"/>
                <a:sym typeface="Palatino"/>
              </a:rPr>
              <a:t>1-3 assessment interviews to understand level of motivation and personality structure.</a:t>
            </a:r>
            <a:endParaRPr sz="1250">
              <a:solidFill>
                <a:srgbClr val="4A4A47"/>
              </a:solidFill>
              <a:latin typeface="Palatino"/>
              <a:ea typeface="Palatino"/>
              <a:cs typeface="Palatino"/>
              <a:sym typeface="Palatino"/>
            </a:endParaRPr>
          </a:p>
          <a:p>
            <a:pPr indent="0" lvl="0" marL="0" marR="0" rtl="0" algn="l">
              <a:lnSpc>
                <a:spcPct val="125000"/>
              </a:lnSpc>
              <a:spcBef>
                <a:spcPts val="800"/>
              </a:spcBef>
              <a:spcAft>
                <a:spcPts val="0"/>
              </a:spcAft>
              <a:buClr>
                <a:srgbClr val="000000"/>
              </a:buClr>
              <a:buSzPts val="1250"/>
              <a:buFont typeface="Arial"/>
              <a:buNone/>
            </a:pPr>
            <a:r>
              <a:t/>
            </a:r>
            <a:endParaRPr b="0" i="0" sz="1400" u="none" cap="none" strike="noStrike">
              <a:solidFill>
                <a:srgbClr val="000000"/>
              </a:solidFill>
              <a:latin typeface="Arial"/>
              <a:ea typeface="Arial"/>
              <a:cs typeface="Arial"/>
              <a:sym typeface="Arial"/>
            </a:endParaRPr>
          </a:p>
        </p:txBody>
      </p:sp>
      <p:sp>
        <p:nvSpPr>
          <p:cNvPr id="79" name="Google Shape;79;p18"/>
          <p:cNvSpPr/>
          <p:nvPr/>
        </p:nvSpPr>
        <p:spPr>
          <a:xfrm>
            <a:off x="457200" y="2487167"/>
            <a:ext cx="45600" cy="960000"/>
          </a:xfrm>
          <a:prstGeom prst="rect">
            <a:avLst/>
          </a:prstGeom>
          <a:solidFill>
            <a:srgbClr val="1D9E75"/>
          </a:solidFill>
          <a:ln cap="flat" cmpd="sng" w="12700">
            <a:solidFill>
              <a:srgbClr val="1D9E75"/>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 name="Google Shape;80;p18"/>
          <p:cNvSpPr txBox="1"/>
          <p:nvPr/>
        </p:nvSpPr>
        <p:spPr>
          <a:xfrm>
            <a:off x="8092444" y="4730770"/>
            <a:ext cx="822900" cy="230700"/>
          </a:xfrm>
          <a:prstGeom prst="rect">
            <a:avLst/>
          </a:prstGeom>
          <a:noFill/>
          <a:ln>
            <a:noFill/>
          </a:ln>
        </p:spPr>
        <p:txBody>
          <a:bodyPr anchorCtr="0" anchor="ctr" bIns="45675" lIns="45675" spcFirstLastPara="1" rIns="45675" wrap="square" tIns="45675">
            <a:spAutoFit/>
          </a:bodyPr>
          <a:lstStyle/>
          <a:p>
            <a:pPr indent="0" lvl="0" marL="0" marR="0" rtl="0" algn="r">
              <a:lnSpc>
                <a:spcPct val="100000"/>
              </a:lnSpc>
              <a:spcBef>
                <a:spcPts val="0"/>
              </a:spcBef>
              <a:spcAft>
                <a:spcPts val="0"/>
              </a:spcAft>
              <a:buClr>
                <a:srgbClr val="888780"/>
              </a:buClr>
              <a:buSzPts val="900"/>
              <a:buFont typeface="Palatino"/>
              <a:buNone/>
            </a:pPr>
            <a:r>
              <a:rPr b="0" i="0" lang="en" sz="900" u="none" cap="none" strike="noStrike">
                <a:solidFill>
                  <a:srgbClr val="888780"/>
                </a:solidFill>
                <a:latin typeface="Palatino"/>
                <a:ea typeface="Palatino"/>
                <a:cs typeface="Palatino"/>
                <a:sym typeface="Palatino"/>
              </a:rPr>
              <a:t>02 / 18</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9"/>
          <p:cNvSpPr/>
          <p:nvPr/>
        </p:nvSpPr>
        <p:spPr>
          <a:xfrm>
            <a:off x="457200" y="411480"/>
            <a:ext cx="45600" cy="411600"/>
          </a:xfrm>
          <a:prstGeom prst="rect">
            <a:avLst/>
          </a:prstGeom>
          <a:solidFill>
            <a:srgbClr val="185FA5"/>
          </a:solidFill>
          <a:ln cap="flat" cmpd="sng" w="12700">
            <a:solidFill>
              <a:srgbClr val="185FA5"/>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p19"/>
          <p:cNvSpPr txBox="1"/>
          <p:nvPr/>
        </p:nvSpPr>
        <p:spPr>
          <a:xfrm>
            <a:off x="640085" y="405658"/>
            <a:ext cx="3566100" cy="215400"/>
          </a:xfrm>
          <a:prstGeom prst="rect">
            <a:avLst/>
          </a:prstGeom>
          <a:noFill/>
          <a:ln>
            <a:noFill/>
          </a:ln>
        </p:spPr>
        <p:txBody>
          <a:bodyPr anchorCtr="0" anchor="ctr" bIns="45675" lIns="45675" spcFirstLastPara="1" rIns="45675" wrap="square" tIns="45675">
            <a:spAutoFit/>
          </a:bodyPr>
          <a:lstStyle/>
          <a:p>
            <a:pPr indent="0" lvl="0" marL="0" marR="0" rtl="0" algn="l">
              <a:lnSpc>
                <a:spcPct val="100000"/>
              </a:lnSpc>
              <a:spcBef>
                <a:spcPts val="0"/>
              </a:spcBef>
              <a:spcAft>
                <a:spcPts val="0"/>
              </a:spcAft>
              <a:buClr>
                <a:srgbClr val="185FA5"/>
              </a:buClr>
              <a:buSzPts val="800"/>
              <a:buFont typeface="Palatino"/>
              <a:buNone/>
            </a:pPr>
            <a:r>
              <a:rPr b="1" i="0" lang="en" sz="800" u="none" cap="none" strike="noStrike">
                <a:solidFill>
                  <a:srgbClr val="185FA5"/>
                </a:solidFill>
                <a:latin typeface="Palatino"/>
                <a:ea typeface="Palatino"/>
                <a:cs typeface="Palatino"/>
                <a:sym typeface="Palatino"/>
              </a:rPr>
              <a:t>Part 1  ·  Evidence</a:t>
            </a:r>
            <a:endParaRPr b="0" i="0" sz="1400" u="none" cap="none" strike="noStrike">
              <a:solidFill>
                <a:srgbClr val="000000"/>
              </a:solidFill>
              <a:latin typeface="Arial"/>
              <a:ea typeface="Arial"/>
              <a:cs typeface="Arial"/>
              <a:sym typeface="Arial"/>
            </a:endParaRPr>
          </a:p>
        </p:txBody>
      </p:sp>
      <p:sp>
        <p:nvSpPr>
          <p:cNvPr id="87" name="Google Shape;87;p19"/>
          <p:cNvSpPr txBox="1"/>
          <p:nvPr/>
        </p:nvSpPr>
        <p:spPr>
          <a:xfrm>
            <a:off x="502925" y="817899"/>
            <a:ext cx="7955400" cy="615600"/>
          </a:xfrm>
          <a:prstGeom prst="rect">
            <a:avLst/>
          </a:prstGeom>
          <a:noFill/>
          <a:ln>
            <a:noFill/>
          </a:ln>
        </p:spPr>
        <p:txBody>
          <a:bodyPr anchorCtr="0" anchor="ctr" bIns="45675" lIns="45675" spcFirstLastPara="1" rIns="45675" wrap="square" tIns="45675">
            <a:spAutoFit/>
          </a:bodyPr>
          <a:lstStyle/>
          <a:p>
            <a:pPr indent="0" lvl="0" marL="0" marR="0" rtl="0" algn="l">
              <a:lnSpc>
                <a:spcPct val="100000"/>
              </a:lnSpc>
              <a:spcBef>
                <a:spcPts val="0"/>
              </a:spcBef>
              <a:spcAft>
                <a:spcPts val="0"/>
              </a:spcAft>
              <a:buClr>
                <a:srgbClr val="1A1A1A"/>
              </a:buClr>
              <a:buSzPts val="3400"/>
              <a:buFont typeface="Palatino"/>
              <a:buNone/>
            </a:pPr>
            <a:r>
              <a:rPr b="0" i="0" lang="en" sz="3400" u="none" cap="none" strike="noStrike">
                <a:solidFill>
                  <a:srgbClr val="1A1A1A"/>
                </a:solidFill>
                <a:latin typeface="Palatino"/>
                <a:ea typeface="Palatino"/>
                <a:cs typeface="Palatino"/>
                <a:sym typeface="Palatino"/>
              </a:rPr>
              <a:t>Evidence / Does it work?</a:t>
            </a:r>
            <a:endParaRPr b="0" i="0" sz="1400" u="none" cap="none" strike="noStrike">
              <a:solidFill>
                <a:srgbClr val="000000"/>
              </a:solidFill>
              <a:latin typeface="Arial"/>
              <a:ea typeface="Arial"/>
              <a:cs typeface="Arial"/>
              <a:sym typeface="Arial"/>
            </a:endParaRPr>
          </a:p>
        </p:txBody>
      </p:sp>
      <p:sp>
        <p:nvSpPr>
          <p:cNvPr id="88" name="Google Shape;88;p19"/>
          <p:cNvSpPr/>
          <p:nvPr/>
        </p:nvSpPr>
        <p:spPr>
          <a:xfrm>
            <a:off x="388562" y="2011733"/>
            <a:ext cx="2697600" cy="1417200"/>
          </a:xfrm>
          <a:prstGeom prst="rect">
            <a:avLst/>
          </a:prstGeom>
          <a:solidFill>
            <a:srgbClr val="F1EFE8"/>
          </a:solidFill>
          <a:ln cap="flat" cmpd="sng" w="9525">
            <a:solidFill>
              <a:srgbClr val="E0DED8"/>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 name="Google Shape;89;p19"/>
          <p:cNvSpPr txBox="1"/>
          <p:nvPr/>
        </p:nvSpPr>
        <p:spPr>
          <a:xfrm>
            <a:off x="598878" y="2088491"/>
            <a:ext cx="2286000" cy="492600"/>
          </a:xfrm>
          <a:prstGeom prst="rect">
            <a:avLst/>
          </a:prstGeom>
          <a:noFill/>
          <a:ln>
            <a:noFill/>
          </a:ln>
        </p:spPr>
        <p:txBody>
          <a:bodyPr anchorCtr="0" anchor="ctr" bIns="45675" lIns="45675" spcFirstLastPara="1" rIns="45675" wrap="square" tIns="45675">
            <a:spAutoFit/>
          </a:bodyPr>
          <a:lstStyle/>
          <a:p>
            <a:pPr indent="0" lvl="0" marL="0" marR="0" rtl="0" algn="l">
              <a:lnSpc>
                <a:spcPct val="100000"/>
              </a:lnSpc>
              <a:spcBef>
                <a:spcPts val="0"/>
              </a:spcBef>
              <a:spcAft>
                <a:spcPts val="0"/>
              </a:spcAft>
              <a:buClr>
                <a:srgbClr val="1D9E75"/>
              </a:buClr>
              <a:buSzPts val="2600"/>
              <a:buFont typeface="Palatino"/>
              <a:buNone/>
            </a:pPr>
            <a:r>
              <a:rPr b="0" i="0" lang="en" sz="2600" u="none" cap="none" strike="noStrike">
                <a:solidFill>
                  <a:srgbClr val="1D9E75"/>
                </a:solidFill>
                <a:latin typeface="Palatino"/>
                <a:ea typeface="Palatino"/>
                <a:cs typeface="Palatino"/>
                <a:sym typeface="Palatino"/>
              </a:rPr>
              <a:t>27,000+</a:t>
            </a:r>
            <a:endParaRPr b="0" i="0" sz="1400" u="none" cap="none" strike="noStrike">
              <a:solidFill>
                <a:srgbClr val="000000"/>
              </a:solidFill>
              <a:latin typeface="Arial"/>
              <a:ea typeface="Arial"/>
              <a:cs typeface="Arial"/>
              <a:sym typeface="Arial"/>
            </a:endParaRPr>
          </a:p>
        </p:txBody>
      </p:sp>
      <p:sp>
        <p:nvSpPr>
          <p:cNvPr id="90" name="Google Shape;90;p19"/>
          <p:cNvSpPr txBox="1"/>
          <p:nvPr/>
        </p:nvSpPr>
        <p:spPr>
          <a:xfrm>
            <a:off x="598878" y="2735844"/>
            <a:ext cx="2286000" cy="630900"/>
          </a:xfrm>
          <a:prstGeom prst="rect">
            <a:avLst/>
          </a:prstGeom>
          <a:noFill/>
          <a:ln>
            <a:noFill/>
          </a:ln>
        </p:spPr>
        <p:txBody>
          <a:bodyPr anchorCtr="0" anchor="ctr" bIns="45675" lIns="45675" spcFirstLastPara="1" rIns="45675" wrap="square" tIns="45675">
            <a:spAutoFit/>
          </a:bodyPr>
          <a:lstStyle/>
          <a:p>
            <a:pPr indent="0" lvl="0" marL="0" marR="0" rtl="0" algn="l">
              <a:lnSpc>
                <a:spcPct val="125000"/>
              </a:lnSpc>
              <a:spcBef>
                <a:spcPts val="0"/>
              </a:spcBef>
              <a:spcAft>
                <a:spcPts val="0"/>
              </a:spcAft>
              <a:buClr>
                <a:srgbClr val="4A4A47"/>
              </a:buClr>
              <a:buSzPts val="1000"/>
              <a:buFont typeface="Palatino"/>
              <a:buNone/>
            </a:pPr>
            <a:r>
              <a:rPr b="0" i="0" lang="en" sz="1000" u="none" cap="none" strike="noStrike">
                <a:solidFill>
                  <a:srgbClr val="4A4A47"/>
                </a:solidFill>
                <a:latin typeface="Palatino"/>
                <a:ea typeface="Palatino"/>
                <a:cs typeface="Palatino"/>
                <a:sym typeface="Palatino"/>
              </a:rPr>
              <a:t>Patients across 30 years</a:t>
            </a:r>
            <a:endParaRPr b="0" i="0" sz="1400" u="none" cap="none" strike="noStrike">
              <a:solidFill>
                <a:srgbClr val="000000"/>
              </a:solidFill>
              <a:latin typeface="Calibri"/>
              <a:ea typeface="Calibri"/>
              <a:cs typeface="Calibri"/>
              <a:sym typeface="Calibri"/>
            </a:endParaRPr>
          </a:p>
          <a:p>
            <a:pPr indent="0" lvl="0" marL="0" marR="0" rtl="0" algn="l">
              <a:lnSpc>
                <a:spcPct val="125000"/>
              </a:lnSpc>
              <a:spcBef>
                <a:spcPts val="0"/>
              </a:spcBef>
              <a:spcAft>
                <a:spcPts val="0"/>
              </a:spcAft>
              <a:buClr>
                <a:srgbClr val="4A4A47"/>
              </a:buClr>
              <a:buSzPts val="1000"/>
              <a:buFont typeface="Palatino"/>
              <a:buNone/>
            </a:pPr>
            <a:r>
              <a:rPr b="0" i="0" lang="en" sz="1000" u="none" cap="none" strike="noStrike">
                <a:solidFill>
                  <a:srgbClr val="4A4A47"/>
                </a:solidFill>
                <a:latin typeface="Palatino"/>
                <a:ea typeface="Palatino"/>
                <a:cs typeface="Palatino"/>
                <a:sym typeface="Palatino"/>
              </a:rPr>
              <a:t>of meta-analytic research</a:t>
            </a:r>
            <a:endParaRPr b="0" i="0" sz="1400" u="none" cap="none" strike="noStrike">
              <a:solidFill>
                <a:srgbClr val="000000"/>
              </a:solidFill>
              <a:latin typeface="Arial"/>
              <a:ea typeface="Arial"/>
              <a:cs typeface="Arial"/>
              <a:sym typeface="Arial"/>
            </a:endParaRPr>
          </a:p>
        </p:txBody>
      </p:sp>
      <p:sp>
        <p:nvSpPr>
          <p:cNvPr id="91" name="Google Shape;91;p19"/>
          <p:cNvSpPr/>
          <p:nvPr/>
        </p:nvSpPr>
        <p:spPr>
          <a:xfrm>
            <a:off x="3223203" y="2011733"/>
            <a:ext cx="2697600" cy="1417200"/>
          </a:xfrm>
          <a:prstGeom prst="rect">
            <a:avLst/>
          </a:prstGeom>
          <a:solidFill>
            <a:srgbClr val="F1EFE8"/>
          </a:solidFill>
          <a:ln cap="flat" cmpd="sng" w="9525">
            <a:solidFill>
              <a:srgbClr val="E0DED8"/>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 name="Google Shape;92;p19"/>
          <p:cNvSpPr txBox="1"/>
          <p:nvPr/>
        </p:nvSpPr>
        <p:spPr>
          <a:xfrm>
            <a:off x="3433520" y="2139291"/>
            <a:ext cx="2286000" cy="400200"/>
          </a:xfrm>
          <a:prstGeom prst="rect">
            <a:avLst/>
          </a:prstGeom>
          <a:noFill/>
          <a:ln>
            <a:noFill/>
          </a:ln>
        </p:spPr>
        <p:txBody>
          <a:bodyPr anchorCtr="0" anchor="ctr" bIns="45675" lIns="45675" spcFirstLastPara="1" rIns="45675" wrap="square" tIns="45675">
            <a:spAutoFit/>
          </a:bodyPr>
          <a:lstStyle/>
          <a:p>
            <a:pPr indent="0" lvl="0" marL="0" marR="0" rtl="0" algn="l">
              <a:lnSpc>
                <a:spcPct val="100000"/>
              </a:lnSpc>
              <a:spcBef>
                <a:spcPts val="0"/>
              </a:spcBef>
              <a:spcAft>
                <a:spcPts val="0"/>
              </a:spcAft>
              <a:buClr>
                <a:srgbClr val="185FA5"/>
              </a:buClr>
              <a:buSzPts val="2000"/>
              <a:buFont typeface="Palatino"/>
              <a:buNone/>
            </a:pPr>
            <a:r>
              <a:rPr b="0" i="0" lang="en" sz="2000" u="none" cap="none" strike="noStrike">
                <a:solidFill>
                  <a:srgbClr val="185FA5"/>
                </a:solidFill>
                <a:latin typeface="Palatino"/>
                <a:ea typeface="Palatino"/>
                <a:cs typeface="Palatino"/>
                <a:sym typeface="Palatino"/>
              </a:rPr>
              <a:t>Equivalent</a:t>
            </a:r>
            <a:endParaRPr b="0" i="0" sz="1400" u="none" cap="none" strike="noStrike">
              <a:solidFill>
                <a:srgbClr val="000000"/>
              </a:solidFill>
              <a:latin typeface="Arial"/>
              <a:ea typeface="Arial"/>
              <a:cs typeface="Arial"/>
              <a:sym typeface="Arial"/>
            </a:endParaRPr>
          </a:p>
        </p:txBody>
      </p:sp>
      <p:sp>
        <p:nvSpPr>
          <p:cNvPr id="93" name="Google Shape;93;p19"/>
          <p:cNvSpPr txBox="1"/>
          <p:nvPr/>
        </p:nvSpPr>
        <p:spPr>
          <a:xfrm>
            <a:off x="3433520" y="2632657"/>
            <a:ext cx="2286000" cy="630900"/>
          </a:xfrm>
          <a:prstGeom prst="rect">
            <a:avLst/>
          </a:prstGeom>
          <a:noFill/>
          <a:ln>
            <a:noFill/>
          </a:ln>
        </p:spPr>
        <p:txBody>
          <a:bodyPr anchorCtr="0" anchor="ctr" bIns="45675" lIns="45675" spcFirstLastPara="1" rIns="45675" wrap="square" tIns="45675">
            <a:spAutoFit/>
          </a:bodyPr>
          <a:lstStyle/>
          <a:p>
            <a:pPr indent="0" lvl="0" marL="0" marR="0" rtl="0" algn="l">
              <a:lnSpc>
                <a:spcPct val="125000"/>
              </a:lnSpc>
              <a:spcBef>
                <a:spcPts val="0"/>
              </a:spcBef>
              <a:spcAft>
                <a:spcPts val="0"/>
              </a:spcAft>
              <a:buClr>
                <a:srgbClr val="4A4A47"/>
              </a:buClr>
              <a:buSzPts val="1000"/>
              <a:buFont typeface="Palatino"/>
              <a:buNone/>
            </a:pPr>
            <a:r>
              <a:rPr b="0" i="0" lang="en" sz="1000" u="none" cap="none" strike="noStrike">
                <a:solidFill>
                  <a:srgbClr val="4A4A47"/>
                </a:solidFill>
                <a:latin typeface="Palatino"/>
                <a:ea typeface="Palatino"/>
                <a:cs typeface="Palatino"/>
                <a:sym typeface="Palatino"/>
              </a:rPr>
              <a:t>Outcomes to individual counseling</a:t>
            </a:r>
            <a:endParaRPr b="0" i="0" sz="1400" u="none" cap="none" strike="noStrike">
              <a:solidFill>
                <a:srgbClr val="000000"/>
              </a:solidFill>
              <a:latin typeface="Calibri"/>
              <a:ea typeface="Calibri"/>
              <a:cs typeface="Calibri"/>
              <a:sym typeface="Calibri"/>
            </a:endParaRPr>
          </a:p>
          <a:p>
            <a:pPr indent="0" lvl="0" marL="0" marR="0" rtl="0" algn="l">
              <a:lnSpc>
                <a:spcPct val="125000"/>
              </a:lnSpc>
              <a:spcBef>
                <a:spcPts val="0"/>
              </a:spcBef>
              <a:spcAft>
                <a:spcPts val="0"/>
              </a:spcAft>
              <a:buClr>
                <a:srgbClr val="4A4A47"/>
              </a:buClr>
              <a:buSzPts val="1000"/>
              <a:buFont typeface="Palatino"/>
              <a:buNone/>
            </a:pPr>
            <a:r>
              <a:rPr b="0" i="0" lang="en" sz="1000" u="none" cap="none" strike="noStrike">
                <a:solidFill>
                  <a:srgbClr val="4A4A47"/>
                </a:solidFill>
                <a:latin typeface="Palatino"/>
                <a:ea typeface="Palatino"/>
                <a:cs typeface="Palatino"/>
                <a:sym typeface="Palatino"/>
              </a:rPr>
              <a:t>across depression, anxiety, trauma,</a:t>
            </a:r>
            <a:endParaRPr b="0" i="0" sz="1400" u="none" cap="none" strike="noStrike">
              <a:solidFill>
                <a:srgbClr val="000000"/>
              </a:solidFill>
              <a:latin typeface="Calibri"/>
              <a:ea typeface="Calibri"/>
              <a:cs typeface="Calibri"/>
              <a:sym typeface="Calibri"/>
            </a:endParaRPr>
          </a:p>
          <a:p>
            <a:pPr indent="0" lvl="0" marL="0" marR="0" rtl="0" algn="l">
              <a:lnSpc>
                <a:spcPct val="125000"/>
              </a:lnSpc>
              <a:spcBef>
                <a:spcPts val="0"/>
              </a:spcBef>
              <a:spcAft>
                <a:spcPts val="0"/>
              </a:spcAft>
              <a:buClr>
                <a:srgbClr val="4A4A47"/>
              </a:buClr>
              <a:buSzPts val="1000"/>
              <a:buFont typeface="Palatino"/>
              <a:buNone/>
            </a:pPr>
            <a:r>
              <a:rPr b="0" i="0" lang="en" sz="1000" u="none" cap="none" strike="noStrike">
                <a:solidFill>
                  <a:srgbClr val="4A4A47"/>
                </a:solidFill>
                <a:latin typeface="Palatino"/>
                <a:ea typeface="Palatino"/>
                <a:cs typeface="Palatino"/>
                <a:sym typeface="Palatino"/>
              </a:rPr>
              <a:t>and relational difficulties</a:t>
            </a:r>
            <a:endParaRPr b="0" i="0" sz="1400" u="none" cap="none" strike="noStrike">
              <a:solidFill>
                <a:srgbClr val="000000"/>
              </a:solidFill>
              <a:latin typeface="Arial"/>
              <a:ea typeface="Arial"/>
              <a:cs typeface="Arial"/>
              <a:sym typeface="Arial"/>
            </a:endParaRPr>
          </a:p>
        </p:txBody>
      </p:sp>
      <p:sp>
        <p:nvSpPr>
          <p:cNvPr id="94" name="Google Shape;94;p19"/>
          <p:cNvSpPr/>
          <p:nvPr/>
        </p:nvSpPr>
        <p:spPr>
          <a:xfrm>
            <a:off x="6057843" y="2011733"/>
            <a:ext cx="2697600" cy="1417200"/>
          </a:xfrm>
          <a:prstGeom prst="rect">
            <a:avLst/>
          </a:prstGeom>
          <a:solidFill>
            <a:srgbClr val="F1EFE8"/>
          </a:solidFill>
          <a:ln cap="flat" cmpd="sng" w="9525">
            <a:solidFill>
              <a:srgbClr val="E0DED8"/>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 name="Google Shape;95;p19"/>
          <p:cNvSpPr txBox="1"/>
          <p:nvPr/>
        </p:nvSpPr>
        <p:spPr>
          <a:xfrm>
            <a:off x="6268160" y="2088491"/>
            <a:ext cx="2286000" cy="492600"/>
          </a:xfrm>
          <a:prstGeom prst="rect">
            <a:avLst/>
          </a:prstGeom>
          <a:noFill/>
          <a:ln>
            <a:noFill/>
          </a:ln>
        </p:spPr>
        <p:txBody>
          <a:bodyPr anchorCtr="0" anchor="ctr" bIns="45675" lIns="45675" spcFirstLastPara="1" rIns="45675" wrap="square" tIns="45675">
            <a:spAutoFit/>
          </a:bodyPr>
          <a:lstStyle/>
          <a:p>
            <a:pPr indent="0" lvl="0" marL="0" marR="0" rtl="0" algn="l">
              <a:lnSpc>
                <a:spcPct val="100000"/>
              </a:lnSpc>
              <a:spcBef>
                <a:spcPts val="0"/>
              </a:spcBef>
              <a:spcAft>
                <a:spcPts val="0"/>
              </a:spcAft>
              <a:buClr>
                <a:srgbClr val="993C1D"/>
              </a:buClr>
              <a:buSzPts val="2600"/>
              <a:buFont typeface="Palatino"/>
              <a:buNone/>
            </a:pPr>
            <a:r>
              <a:rPr b="0" i="0" lang="en" sz="2600" u="none" cap="none" strike="noStrike">
                <a:solidFill>
                  <a:srgbClr val="993C1D"/>
                </a:solidFill>
                <a:latin typeface="Palatino"/>
                <a:ea typeface="Palatino"/>
                <a:cs typeface="Palatino"/>
                <a:sym typeface="Palatino"/>
              </a:rPr>
              <a:t>8</a:t>
            </a:r>
            <a:endParaRPr b="0" i="0" sz="1400" u="none" cap="none" strike="noStrike">
              <a:solidFill>
                <a:srgbClr val="000000"/>
              </a:solidFill>
              <a:latin typeface="Arial"/>
              <a:ea typeface="Arial"/>
              <a:cs typeface="Arial"/>
              <a:sym typeface="Arial"/>
            </a:endParaRPr>
          </a:p>
        </p:txBody>
      </p:sp>
      <p:sp>
        <p:nvSpPr>
          <p:cNvPr id="96" name="Google Shape;96;p19"/>
          <p:cNvSpPr txBox="1"/>
          <p:nvPr/>
        </p:nvSpPr>
        <p:spPr>
          <a:xfrm>
            <a:off x="6268160" y="2632657"/>
            <a:ext cx="2286000" cy="692700"/>
          </a:xfrm>
          <a:prstGeom prst="rect">
            <a:avLst/>
          </a:prstGeom>
          <a:noFill/>
          <a:ln>
            <a:noFill/>
          </a:ln>
        </p:spPr>
        <p:txBody>
          <a:bodyPr anchorCtr="0" anchor="ctr" bIns="45675" lIns="45675" spcFirstLastPara="1" rIns="45675" wrap="square" tIns="45675">
            <a:spAutoFit/>
          </a:bodyPr>
          <a:lstStyle/>
          <a:p>
            <a:pPr indent="0" lvl="0" marL="0" marR="0" rtl="0" algn="l">
              <a:lnSpc>
                <a:spcPct val="125000"/>
              </a:lnSpc>
              <a:spcBef>
                <a:spcPts val="0"/>
              </a:spcBef>
              <a:spcAft>
                <a:spcPts val="0"/>
              </a:spcAft>
              <a:buClr>
                <a:srgbClr val="4A4A47"/>
              </a:buClr>
              <a:buSzPts val="1000"/>
              <a:buFont typeface="Palatino"/>
              <a:buNone/>
            </a:pPr>
            <a:r>
              <a:rPr b="0" i="0" lang="en" sz="1000" u="none" cap="none" strike="noStrike">
                <a:solidFill>
                  <a:srgbClr val="4A4A47"/>
                </a:solidFill>
                <a:latin typeface="Palatino"/>
                <a:ea typeface="Palatino"/>
                <a:cs typeface="Palatino"/>
                <a:sym typeface="Palatino"/>
              </a:rPr>
              <a:t>Clients served per session</a:t>
            </a:r>
            <a:endParaRPr b="0" i="0" sz="1400" u="none" cap="none" strike="noStrike">
              <a:solidFill>
                <a:srgbClr val="000000"/>
              </a:solidFill>
              <a:latin typeface="Calibri"/>
              <a:ea typeface="Calibri"/>
              <a:cs typeface="Calibri"/>
              <a:sym typeface="Calibri"/>
            </a:endParaRPr>
          </a:p>
          <a:p>
            <a:pPr indent="0" lvl="0" marL="0" marR="0" rtl="0" algn="l">
              <a:lnSpc>
                <a:spcPct val="125000"/>
              </a:lnSpc>
              <a:spcBef>
                <a:spcPts val="0"/>
              </a:spcBef>
              <a:spcAft>
                <a:spcPts val="0"/>
              </a:spcAft>
              <a:buClr>
                <a:srgbClr val="4A4A47"/>
              </a:buClr>
              <a:buSzPts val="1000"/>
              <a:buFont typeface="Palatino"/>
              <a:buNone/>
            </a:pPr>
            <a:r>
              <a:rPr b="0" i="0" lang="en" sz="1000" u="none" cap="none" strike="noStrike">
                <a:solidFill>
                  <a:srgbClr val="4A4A47"/>
                </a:solidFill>
                <a:latin typeface="Palatino"/>
                <a:ea typeface="Palatino"/>
                <a:cs typeface="Palatino"/>
                <a:sym typeface="Palatino"/>
              </a:rPr>
              <a:t>by a single counselor —</a:t>
            </a:r>
            <a:endParaRPr b="0" i="0" sz="1400" u="none" cap="none" strike="noStrike">
              <a:solidFill>
                <a:srgbClr val="000000"/>
              </a:solidFill>
              <a:latin typeface="Calibri"/>
              <a:ea typeface="Calibri"/>
              <a:cs typeface="Calibri"/>
              <a:sym typeface="Calibri"/>
            </a:endParaRPr>
          </a:p>
          <a:p>
            <a:pPr indent="0" lvl="0" marL="0" marR="0" rtl="0" algn="l">
              <a:lnSpc>
                <a:spcPct val="125000"/>
              </a:lnSpc>
              <a:spcBef>
                <a:spcPts val="0"/>
              </a:spcBef>
              <a:spcAft>
                <a:spcPts val="0"/>
              </a:spcAft>
              <a:buClr>
                <a:srgbClr val="4A4A47"/>
              </a:buClr>
              <a:buSzPts val="1000"/>
              <a:buFont typeface="Palatino"/>
              <a:buNone/>
            </a:pPr>
            <a:r>
              <a:t/>
            </a:r>
            <a:endParaRPr b="0" i="0" sz="1400" u="none" cap="none" strike="noStrike">
              <a:solidFill>
                <a:srgbClr val="000000"/>
              </a:solidFill>
              <a:latin typeface="Arial"/>
              <a:ea typeface="Arial"/>
              <a:cs typeface="Arial"/>
              <a:sym typeface="Arial"/>
            </a:endParaRPr>
          </a:p>
        </p:txBody>
      </p:sp>
      <p:sp>
        <p:nvSpPr>
          <p:cNvPr id="97" name="Google Shape;97;p19"/>
          <p:cNvSpPr txBox="1"/>
          <p:nvPr/>
        </p:nvSpPr>
        <p:spPr>
          <a:xfrm>
            <a:off x="640085" y="3960642"/>
            <a:ext cx="7680900" cy="307800"/>
          </a:xfrm>
          <a:prstGeom prst="rect">
            <a:avLst/>
          </a:prstGeom>
          <a:noFill/>
          <a:ln>
            <a:noFill/>
          </a:ln>
        </p:spPr>
        <p:txBody>
          <a:bodyPr anchorCtr="0" anchor="ctr" bIns="45675" lIns="45675" spcFirstLastPara="1" rIns="45675" wrap="square" tIns="45675">
            <a:spAutoFit/>
          </a:bodyPr>
          <a:lstStyle/>
          <a:p>
            <a:pPr indent="0" lvl="0" marL="0" marR="0" rtl="0" algn="l">
              <a:lnSpc>
                <a:spcPct val="120000"/>
              </a:lnSpc>
              <a:spcBef>
                <a:spcPts val="0"/>
              </a:spcBef>
              <a:spcAft>
                <a:spcPts val="0"/>
              </a:spcAft>
              <a:buClr>
                <a:srgbClr val="888780"/>
              </a:buClr>
              <a:buSzPts val="1000"/>
              <a:buFont typeface="Palatino"/>
              <a:buNone/>
            </a:pPr>
            <a:r>
              <a:t/>
            </a:r>
            <a:endParaRPr b="0" i="0" sz="1400" u="none" cap="none" strike="noStrike">
              <a:solidFill>
                <a:srgbClr val="000000"/>
              </a:solidFill>
              <a:latin typeface="Arial"/>
              <a:ea typeface="Arial"/>
              <a:cs typeface="Arial"/>
              <a:sym typeface="Arial"/>
            </a:endParaRPr>
          </a:p>
        </p:txBody>
      </p:sp>
      <p:sp>
        <p:nvSpPr>
          <p:cNvPr id="98" name="Google Shape;98;p19"/>
          <p:cNvSpPr txBox="1"/>
          <p:nvPr/>
        </p:nvSpPr>
        <p:spPr>
          <a:xfrm>
            <a:off x="8092444" y="4730770"/>
            <a:ext cx="822900" cy="230700"/>
          </a:xfrm>
          <a:prstGeom prst="rect">
            <a:avLst/>
          </a:prstGeom>
          <a:noFill/>
          <a:ln>
            <a:noFill/>
          </a:ln>
        </p:spPr>
        <p:txBody>
          <a:bodyPr anchorCtr="0" anchor="ctr" bIns="45675" lIns="45675" spcFirstLastPara="1" rIns="45675" wrap="square" tIns="45675">
            <a:spAutoFit/>
          </a:bodyPr>
          <a:lstStyle/>
          <a:p>
            <a:pPr indent="0" lvl="0" marL="0" marR="0" rtl="0" algn="r">
              <a:lnSpc>
                <a:spcPct val="100000"/>
              </a:lnSpc>
              <a:spcBef>
                <a:spcPts val="0"/>
              </a:spcBef>
              <a:spcAft>
                <a:spcPts val="0"/>
              </a:spcAft>
              <a:buClr>
                <a:srgbClr val="888780"/>
              </a:buClr>
              <a:buSzPts val="900"/>
              <a:buFont typeface="Palatino"/>
              <a:buNone/>
            </a:pPr>
            <a:r>
              <a:rPr b="0" i="0" lang="en" sz="900" u="none" cap="none" strike="noStrike">
                <a:solidFill>
                  <a:srgbClr val="888780"/>
                </a:solidFill>
                <a:latin typeface="Palatino"/>
                <a:ea typeface="Palatino"/>
                <a:cs typeface="Palatino"/>
                <a:sym typeface="Palatino"/>
              </a:rPr>
              <a:t>04 / 18</a:t>
            </a:r>
            <a:endParaRPr b="0" i="0" sz="1400" u="none" cap="none" strike="noStrike">
              <a:solidFill>
                <a:srgbClr val="000000"/>
              </a:solidFill>
              <a:latin typeface="Arial"/>
              <a:ea typeface="Arial"/>
              <a:cs typeface="Arial"/>
              <a:sym typeface="Arial"/>
            </a:endParaRPr>
          </a:p>
        </p:txBody>
      </p:sp>
      <p:sp>
        <p:nvSpPr>
          <p:cNvPr id="99" name="Google Shape;99;p19"/>
          <p:cNvSpPr txBox="1"/>
          <p:nvPr/>
        </p:nvSpPr>
        <p:spPr>
          <a:xfrm>
            <a:off x="457200" y="4736592"/>
            <a:ext cx="4572000" cy="201168"/>
          </a:xfrm>
          <a:prstGeom prst="rect">
            <a:avLst/>
          </a:prstGeom>
          <a:noFill/>
          <a:ln>
            <a:noFill/>
          </a:ln>
        </p:spPr>
        <p:txBody>
          <a:bodyPr anchorCtr="0" anchor="t" bIns="0" lIns="0" spcFirstLastPara="1" rIns="91425"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0"/>
          <p:cNvSpPr/>
          <p:nvPr/>
        </p:nvSpPr>
        <p:spPr>
          <a:xfrm>
            <a:off x="457200" y="411480"/>
            <a:ext cx="45600" cy="411600"/>
          </a:xfrm>
          <a:prstGeom prst="rect">
            <a:avLst/>
          </a:prstGeom>
          <a:solidFill>
            <a:srgbClr val="534AB7"/>
          </a:solidFill>
          <a:ln cap="flat" cmpd="sng" w="12700">
            <a:solidFill>
              <a:srgbClr val="534AB7"/>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p20"/>
          <p:cNvSpPr txBox="1"/>
          <p:nvPr/>
        </p:nvSpPr>
        <p:spPr>
          <a:xfrm>
            <a:off x="640085" y="405658"/>
            <a:ext cx="4480500" cy="215400"/>
          </a:xfrm>
          <a:prstGeom prst="rect">
            <a:avLst/>
          </a:prstGeom>
          <a:noFill/>
          <a:ln>
            <a:noFill/>
          </a:ln>
        </p:spPr>
        <p:txBody>
          <a:bodyPr anchorCtr="0" anchor="ctr" bIns="45675" lIns="45675" spcFirstLastPara="1" rIns="45675" wrap="square" tIns="45675">
            <a:spAutoFit/>
          </a:bodyPr>
          <a:lstStyle/>
          <a:p>
            <a:pPr indent="0" lvl="0" marL="0" marR="0" rtl="0" algn="l">
              <a:lnSpc>
                <a:spcPct val="100000"/>
              </a:lnSpc>
              <a:spcBef>
                <a:spcPts val="0"/>
              </a:spcBef>
              <a:spcAft>
                <a:spcPts val="0"/>
              </a:spcAft>
              <a:buClr>
                <a:srgbClr val="534AB7"/>
              </a:buClr>
              <a:buSzPts val="800"/>
              <a:buFont typeface="Palatino"/>
              <a:buNone/>
            </a:pPr>
            <a:r>
              <a:rPr b="1" i="0" lang="en" sz="800" u="none" cap="none" strike="noStrike">
                <a:solidFill>
                  <a:srgbClr val="534AB7"/>
                </a:solidFill>
                <a:latin typeface="Palatino"/>
                <a:ea typeface="Palatino"/>
                <a:cs typeface="Palatino"/>
                <a:sym typeface="Palatino"/>
              </a:rPr>
              <a:t>Part 2  ·  Mechanism</a:t>
            </a:r>
            <a:endParaRPr b="0" i="0" sz="1400" u="none" cap="none" strike="noStrike">
              <a:solidFill>
                <a:srgbClr val="000000"/>
              </a:solidFill>
              <a:latin typeface="Arial"/>
              <a:ea typeface="Arial"/>
              <a:cs typeface="Arial"/>
              <a:sym typeface="Arial"/>
            </a:endParaRPr>
          </a:p>
        </p:txBody>
      </p:sp>
      <p:sp>
        <p:nvSpPr>
          <p:cNvPr id="106" name="Google Shape;106;p20"/>
          <p:cNvSpPr txBox="1"/>
          <p:nvPr/>
        </p:nvSpPr>
        <p:spPr>
          <a:xfrm>
            <a:off x="502925" y="779799"/>
            <a:ext cx="7955400" cy="461700"/>
          </a:xfrm>
          <a:prstGeom prst="rect">
            <a:avLst/>
          </a:prstGeom>
          <a:noFill/>
          <a:ln>
            <a:noFill/>
          </a:ln>
        </p:spPr>
        <p:txBody>
          <a:bodyPr anchorCtr="0" anchor="ctr" bIns="45675" lIns="45675" spcFirstLastPara="1" rIns="45675" wrap="square" tIns="45675">
            <a:spAutoFit/>
          </a:bodyPr>
          <a:lstStyle/>
          <a:p>
            <a:pPr indent="0" lvl="0" marL="0" marR="0" rtl="0" algn="l">
              <a:lnSpc>
                <a:spcPct val="100000"/>
              </a:lnSpc>
              <a:spcBef>
                <a:spcPts val="0"/>
              </a:spcBef>
              <a:spcAft>
                <a:spcPts val="0"/>
              </a:spcAft>
              <a:buClr>
                <a:srgbClr val="1A1A1A"/>
              </a:buClr>
              <a:buSzPts val="2400"/>
              <a:buFont typeface="Palatino"/>
              <a:buNone/>
            </a:pPr>
            <a:r>
              <a:rPr b="0" i="0" lang="en" sz="2400" u="none" cap="none" strike="noStrike">
                <a:solidFill>
                  <a:srgbClr val="1A1A1A"/>
                </a:solidFill>
                <a:latin typeface="Palatino"/>
                <a:ea typeface="Palatino"/>
                <a:cs typeface="Palatino"/>
                <a:sym typeface="Palatino"/>
              </a:rPr>
              <a:t>Mechanism / How does it work?</a:t>
            </a:r>
            <a:endParaRPr b="0" i="0" sz="1400" u="none" cap="none" strike="noStrike">
              <a:solidFill>
                <a:srgbClr val="000000"/>
              </a:solidFill>
              <a:latin typeface="Arial"/>
              <a:ea typeface="Arial"/>
              <a:cs typeface="Arial"/>
              <a:sym typeface="Arial"/>
            </a:endParaRPr>
          </a:p>
        </p:txBody>
      </p:sp>
      <p:sp>
        <p:nvSpPr>
          <p:cNvPr id="107" name="Google Shape;107;p20"/>
          <p:cNvSpPr txBox="1"/>
          <p:nvPr/>
        </p:nvSpPr>
        <p:spPr>
          <a:xfrm>
            <a:off x="502925" y="1467631"/>
            <a:ext cx="7955400" cy="552600"/>
          </a:xfrm>
          <a:prstGeom prst="rect">
            <a:avLst/>
          </a:prstGeom>
          <a:noFill/>
          <a:ln>
            <a:noFill/>
          </a:ln>
        </p:spPr>
        <p:txBody>
          <a:bodyPr anchorCtr="0" anchor="ctr" bIns="45675" lIns="45675" spcFirstLastPara="1" rIns="45675" wrap="square" tIns="45675">
            <a:spAutoFit/>
          </a:bodyPr>
          <a:lstStyle/>
          <a:p>
            <a:pPr indent="0" lvl="0" marL="0" marR="0" rtl="0" algn="l">
              <a:lnSpc>
                <a:spcPct val="130000"/>
              </a:lnSpc>
              <a:spcBef>
                <a:spcPts val="0"/>
              </a:spcBef>
              <a:spcAft>
                <a:spcPts val="0"/>
              </a:spcAft>
              <a:buClr>
                <a:srgbClr val="4A4A47"/>
              </a:buClr>
              <a:buSzPts val="1300"/>
              <a:buFont typeface="Palatino"/>
              <a:buNone/>
            </a:pPr>
            <a:r>
              <a:rPr b="0" i="0" lang="en" sz="1300" u="none" cap="none" strike="noStrike">
                <a:solidFill>
                  <a:srgbClr val="4A4A47"/>
                </a:solidFill>
                <a:latin typeface="Palatino"/>
                <a:ea typeface="Palatino"/>
                <a:cs typeface="Palatino"/>
                <a:sym typeface="Palatino"/>
              </a:rPr>
              <a:t>The therapeutic action happens </a:t>
            </a:r>
            <a:r>
              <a:rPr b="1" i="0" lang="en" sz="1300" u="none" cap="none" strike="noStrike">
                <a:solidFill>
                  <a:srgbClr val="4A4A47"/>
                </a:solidFill>
                <a:latin typeface="Palatino"/>
                <a:ea typeface="Palatino"/>
                <a:cs typeface="Palatino"/>
                <a:sym typeface="Palatino"/>
              </a:rPr>
              <a:t>between</a:t>
            </a:r>
            <a:r>
              <a:rPr b="0" i="0" lang="en" sz="1300" u="none" cap="none" strike="noStrike">
                <a:solidFill>
                  <a:srgbClr val="4A4A47"/>
                </a:solidFill>
                <a:latin typeface="Palatino"/>
                <a:ea typeface="Palatino"/>
                <a:cs typeface="Palatino"/>
                <a:sym typeface="Palatino"/>
              </a:rPr>
              <a:t> members — in the friction, recognition, and repair that unfold in real time.</a:t>
            </a:r>
            <a:endParaRPr b="0" i="0" sz="1400" u="none" cap="none" strike="noStrike">
              <a:solidFill>
                <a:srgbClr val="000000"/>
              </a:solidFill>
              <a:latin typeface="Arial"/>
              <a:ea typeface="Arial"/>
              <a:cs typeface="Arial"/>
              <a:sym typeface="Arial"/>
            </a:endParaRPr>
          </a:p>
        </p:txBody>
      </p:sp>
      <p:sp>
        <p:nvSpPr>
          <p:cNvPr id="108" name="Google Shape;108;p20"/>
          <p:cNvSpPr/>
          <p:nvPr/>
        </p:nvSpPr>
        <p:spPr>
          <a:xfrm>
            <a:off x="457200" y="2468879"/>
            <a:ext cx="109800" cy="109800"/>
          </a:xfrm>
          <a:prstGeom prst="ellipse">
            <a:avLst/>
          </a:prstGeom>
          <a:solidFill>
            <a:srgbClr val="534AB7"/>
          </a:solidFill>
          <a:ln cap="flat" cmpd="sng" w="12700">
            <a:solidFill>
              <a:srgbClr val="534AB7"/>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20"/>
          <p:cNvSpPr txBox="1"/>
          <p:nvPr/>
        </p:nvSpPr>
        <p:spPr>
          <a:xfrm>
            <a:off x="731525" y="2354599"/>
            <a:ext cx="7589400" cy="292500"/>
          </a:xfrm>
          <a:prstGeom prst="rect">
            <a:avLst/>
          </a:prstGeom>
          <a:noFill/>
          <a:ln>
            <a:noFill/>
          </a:ln>
        </p:spPr>
        <p:txBody>
          <a:bodyPr anchorCtr="0" anchor="ctr" bIns="45675" lIns="45675" spcFirstLastPara="1" rIns="45675" wrap="square" tIns="45675">
            <a:spAutoFit/>
          </a:bodyPr>
          <a:lstStyle/>
          <a:p>
            <a:pPr indent="0" lvl="0" marL="0" marR="0" rtl="0" algn="l">
              <a:lnSpc>
                <a:spcPct val="100000"/>
              </a:lnSpc>
              <a:spcBef>
                <a:spcPts val="0"/>
              </a:spcBef>
              <a:spcAft>
                <a:spcPts val="0"/>
              </a:spcAft>
              <a:buClr>
                <a:srgbClr val="1A1A1A"/>
              </a:buClr>
              <a:buSzPts val="1300"/>
              <a:buFont typeface="Palatino"/>
              <a:buNone/>
            </a:pPr>
            <a:r>
              <a:rPr b="1" i="0" lang="en" sz="1300" u="none" cap="none" strike="noStrike">
                <a:solidFill>
                  <a:srgbClr val="1A1A1A"/>
                </a:solidFill>
                <a:latin typeface="Palatino"/>
                <a:ea typeface="Palatino"/>
                <a:cs typeface="Palatino"/>
                <a:sym typeface="Palatino"/>
              </a:rPr>
              <a:t>Universality</a:t>
            </a:r>
            <a:endParaRPr b="0" i="0" sz="1400" u="none" cap="none" strike="noStrike">
              <a:solidFill>
                <a:srgbClr val="000000"/>
              </a:solidFill>
              <a:latin typeface="Arial"/>
              <a:ea typeface="Arial"/>
              <a:cs typeface="Arial"/>
              <a:sym typeface="Arial"/>
            </a:endParaRPr>
          </a:p>
        </p:txBody>
      </p:sp>
      <p:sp>
        <p:nvSpPr>
          <p:cNvPr id="110" name="Google Shape;110;p20"/>
          <p:cNvSpPr txBox="1"/>
          <p:nvPr/>
        </p:nvSpPr>
        <p:spPr>
          <a:xfrm>
            <a:off x="731525" y="2696483"/>
            <a:ext cx="7589400" cy="307800"/>
          </a:xfrm>
          <a:prstGeom prst="rect">
            <a:avLst/>
          </a:prstGeom>
          <a:noFill/>
          <a:ln>
            <a:noFill/>
          </a:ln>
        </p:spPr>
        <p:txBody>
          <a:bodyPr anchorCtr="0" anchor="ctr" bIns="45675" lIns="45675" spcFirstLastPara="1" rIns="45675" wrap="square" tIns="45675">
            <a:spAutoFit/>
          </a:bodyPr>
          <a:lstStyle/>
          <a:p>
            <a:pPr indent="0" lvl="0" marL="0" marR="0" rtl="0" algn="l">
              <a:lnSpc>
                <a:spcPct val="120000"/>
              </a:lnSpc>
              <a:spcBef>
                <a:spcPts val="0"/>
              </a:spcBef>
              <a:spcAft>
                <a:spcPts val="0"/>
              </a:spcAft>
              <a:buClr>
                <a:srgbClr val="4A4A47"/>
              </a:buClr>
              <a:buSzPts val="1200"/>
              <a:buFont typeface="Palatino"/>
              <a:buNone/>
            </a:pPr>
            <a:r>
              <a:t/>
            </a:r>
            <a:endParaRPr b="0" i="0" sz="1400" u="none" cap="none" strike="noStrike">
              <a:solidFill>
                <a:srgbClr val="000000"/>
              </a:solidFill>
              <a:latin typeface="Arial"/>
              <a:ea typeface="Arial"/>
              <a:cs typeface="Arial"/>
              <a:sym typeface="Arial"/>
            </a:endParaRPr>
          </a:p>
        </p:txBody>
      </p:sp>
      <p:sp>
        <p:nvSpPr>
          <p:cNvPr id="111" name="Google Shape;111;p20"/>
          <p:cNvSpPr/>
          <p:nvPr/>
        </p:nvSpPr>
        <p:spPr>
          <a:xfrm>
            <a:off x="457200" y="2916744"/>
            <a:ext cx="109800" cy="109800"/>
          </a:xfrm>
          <a:prstGeom prst="ellipse">
            <a:avLst/>
          </a:prstGeom>
          <a:solidFill>
            <a:srgbClr val="534AB7"/>
          </a:solidFill>
          <a:ln cap="flat" cmpd="sng" w="12700">
            <a:solidFill>
              <a:srgbClr val="534AB7"/>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 name="Google Shape;112;p20"/>
          <p:cNvSpPr txBox="1"/>
          <p:nvPr/>
        </p:nvSpPr>
        <p:spPr>
          <a:xfrm>
            <a:off x="731525" y="2802463"/>
            <a:ext cx="7589400" cy="292500"/>
          </a:xfrm>
          <a:prstGeom prst="rect">
            <a:avLst/>
          </a:prstGeom>
          <a:noFill/>
          <a:ln>
            <a:noFill/>
          </a:ln>
        </p:spPr>
        <p:txBody>
          <a:bodyPr anchorCtr="0" anchor="ctr" bIns="45675" lIns="45675" spcFirstLastPara="1" rIns="45675" wrap="square" tIns="45675">
            <a:spAutoFit/>
          </a:bodyPr>
          <a:lstStyle/>
          <a:p>
            <a:pPr indent="0" lvl="0" marL="0" marR="0" rtl="0" algn="l">
              <a:lnSpc>
                <a:spcPct val="100000"/>
              </a:lnSpc>
              <a:spcBef>
                <a:spcPts val="0"/>
              </a:spcBef>
              <a:spcAft>
                <a:spcPts val="0"/>
              </a:spcAft>
              <a:buClr>
                <a:srgbClr val="1A1A1A"/>
              </a:buClr>
              <a:buSzPts val="1300"/>
              <a:buFont typeface="Palatino"/>
              <a:buNone/>
            </a:pPr>
            <a:r>
              <a:rPr b="1" i="0" lang="en" sz="1300" u="none" cap="none" strike="noStrike">
                <a:solidFill>
                  <a:srgbClr val="1A1A1A"/>
                </a:solidFill>
                <a:latin typeface="Palatino"/>
                <a:ea typeface="Palatino"/>
                <a:cs typeface="Palatino"/>
                <a:sym typeface="Palatino"/>
              </a:rPr>
              <a:t>Interpersonal learning</a:t>
            </a:r>
            <a:endParaRPr b="0" i="0" sz="1400" u="none" cap="none" strike="noStrike">
              <a:solidFill>
                <a:srgbClr val="000000"/>
              </a:solidFill>
              <a:latin typeface="Arial"/>
              <a:ea typeface="Arial"/>
              <a:cs typeface="Arial"/>
              <a:sym typeface="Arial"/>
            </a:endParaRPr>
          </a:p>
        </p:txBody>
      </p:sp>
      <p:sp>
        <p:nvSpPr>
          <p:cNvPr id="113" name="Google Shape;113;p20"/>
          <p:cNvSpPr txBox="1"/>
          <p:nvPr/>
        </p:nvSpPr>
        <p:spPr>
          <a:xfrm>
            <a:off x="731525" y="3144347"/>
            <a:ext cx="7589400" cy="307800"/>
          </a:xfrm>
          <a:prstGeom prst="rect">
            <a:avLst/>
          </a:prstGeom>
          <a:noFill/>
          <a:ln>
            <a:noFill/>
          </a:ln>
        </p:spPr>
        <p:txBody>
          <a:bodyPr anchorCtr="0" anchor="ctr" bIns="45675" lIns="45675" spcFirstLastPara="1" rIns="45675" wrap="square" tIns="45675">
            <a:spAutoFit/>
          </a:bodyPr>
          <a:lstStyle/>
          <a:p>
            <a:pPr indent="0" lvl="0" marL="0" marR="0" rtl="0" algn="l">
              <a:lnSpc>
                <a:spcPct val="120000"/>
              </a:lnSpc>
              <a:spcBef>
                <a:spcPts val="0"/>
              </a:spcBef>
              <a:spcAft>
                <a:spcPts val="0"/>
              </a:spcAft>
              <a:buClr>
                <a:srgbClr val="4A4A47"/>
              </a:buClr>
              <a:buSzPts val="1200"/>
              <a:buFont typeface="Palatino"/>
              <a:buNone/>
            </a:pPr>
            <a:r>
              <a:t/>
            </a:r>
            <a:endParaRPr b="0" i="0" sz="1400" u="none" cap="none" strike="noStrike">
              <a:solidFill>
                <a:srgbClr val="000000"/>
              </a:solidFill>
              <a:latin typeface="Arial"/>
              <a:ea typeface="Arial"/>
              <a:cs typeface="Arial"/>
              <a:sym typeface="Arial"/>
            </a:endParaRPr>
          </a:p>
        </p:txBody>
      </p:sp>
      <p:sp>
        <p:nvSpPr>
          <p:cNvPr id="114" name="Google Shape;114;p20"/>
          <p:cNvSpPr txBox="1"/>
          <p:nvPr/>
        </p:nvSpPr>
        <p:spPr>
          <a:xfrm>
            <a:off x="8092444" y="4730770"/>
            <a:ext cx="822900" cy="230700"/>
          </a:xfrm>
          <a:prstGeom prst="rect">
            <a:avLst/>
          </a:prstGeom>
          <a:noFill/>
          <a:ln>
            <a:noFill/>
          </a:ln>
        </p:spPr>
        <p:txBody>
          <a:bodyPr anchorCtr="0" anchor="ctr" bIns="45675" lIns="45675" spcFirstLastPara="1" rIns="45675" wrap="square" tIns="45675">
            <a:spAutoFit/>
          </a:bodyPr>
          <a:lstStyle/>
          <a:p>
            <a:pPr indent="0" lvl="0" marL="0" marR="0" rtl="0" algn="r">
              <a:lnSpc>
                <a:spcPct val="100000"/>
              </a:lnSpc>
              <a:spcBef>
                <a:spcPts val="0"/>
              </a:spcBef>
              <a:spcAft>
                <a:spcPts val="0"/>
              </a:spcAft>
              <a:buClr>
                <a:srgbClr val="888780"/>
              </a:buClr>
              <a:buSzPts val="900"/>
              <a:buFont typeface="Palatino"/>
              <a:buNone/>
            </a:pPr>
            <a:r>
              <a:rPr b="0" i="0" lang="en" sz="900" u="none" cap="none" strike="noStrike">
                <a:solidFill>
                  <a:srgbClr val="888780"/>
                </a:solidFill>
                <a:latin typeface="Palatino"/>
                <a:ea typeface="Palatino"/>
                <a:cs typeface="Palatino"/>
                <a:sym typeface="Palatino"/>
              </a:rPr>
              <a:t>05 / 18</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9" name="Shape 119"/>
        <p:cNvGrpSpPr/>
        <p:nvPr/>
      </p:nvGrpSpPr>
      <p:grpSpPr>
        <a:xfrm>
          <a:off x="0" y="0"/>
          <a:ext cx="0" cy="0"/>
          <a:chOff x="0" y="0"/>
          <a:chExt cx="0" cy="0"/>
        </a:xfrm>
      </p:grpSpPr>
      <p:sp>
        <p:nvSpPr>
          <p:cNvPr id="120" name="Google Shape;120;p21"/>
          <p:cNvSpPr/>
          <p:nvPr/>
        </p:nvSpPr>
        <p:spPr>
          <a:xfrm>
            <a:off x="457200" y="411480"/>
            <a:ext cx="45600" cy="411600"/>
          </a:xfrm>
          <a:prstGeom prst="rect">
            <a:avLst/>
          </a:prstGeom>
          <a:solidFill>
            <a:srgbClr val="534AB7"/>
          </a:solidFill>
          <a:ln cap="flat" cmpd="sng" w="12700">
            <a:solidFill>
              <a:srgbClr val="534AB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 name="Google Shape;121;p21"/>
          <p:cNvSpPr/>
          <p:nvPr/>
        </p:nvSpPr>
        <p:spPr>
          <a:xfrm>
            <a:off x="594360" y="393192"/>
            <a:ext cx="5486400" cy="2559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534AB7"/>
              </a:buClr>
              <a:buSzPts val="850"/>
              <a:buFont typeface="Palatino"/>
              <a:buNone/>
            </a:pPr>
            <a:r>
              <a:rPr b="1" i="0" lang="en" sz="850" u="none" cap="none" strike="noStrike">
                <a:solidFill>
                  <a:srgbClr val="534AB7"/>
                </a:solidFill>
                <a:latin typeface="Palatino"/>
                <a:ea typeface="Palatino"/>
                <a:cs typeface="Palatino"/>
                <a:sym typeface="Palatino"/>
              </a:rPr>
              <a:t>Part 2  ·  Theory &amp; Mechanism</a:t>
            </a:r>
            <a:endParaRPr b="0" i="0" sz="850" u="none" cap="none" strike="noStrike">
              <a:solidFill>
                <a:schemeClr val="dk1"/>
              </a:solidFill>
              <a:latin typeface="Calibri"/>
              <a:ea typeface="Calibri"/>
              <a:cs typeface="Calibri"/>
              <a:sym typeface="Calibri"/>
            </a:endParaRPr>
          </a:p>
        </p:txBody>
      </p:sp>
      <p:sp>
        <p:nvSpPr>
          <p:cNvPr id="122" name="Google Shape;122;p21"/>
          <p:cNvSpPr/>
          <p:nvPr/>
        </p:nvSpPr>
        <p:spPr>
          <a:xfrm>
            <a:off x="0" y="0"/>
            <a:ext cx="9000" cy="9000"/>
          </a:xfrm>
          <a:prstGeom prst="rect">
            <a:avLst/>
          </a:prstGeom>
          <a:solidFill>
            <a:srgbClr val="FFFFFF"/>
          </a:solid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 name="Google Shape;123;p21"/>
          <p:cNvSpPr/>
          <p:nvPr/>
        </p:nvSpPr>
        <p:spPr>
          <a:xfrm>
            <a:off x="457200" y="777240"/>
            <a:ext cx="8046600" cy="5943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1A1A1A"/>
              </a:buClr>
              <a:buSzPts val="3400"/>
              <a:buFont typeface="Palatino"/>
              <a:buNone/>
            </a:pPr>
            <a:r>
              <a:rPr b="0" i="0" lang="en" sz="3400" u="none" cap="none" strike="noStrike">
                <a:solidFill>
                  <a:srgbClr val="1A1A1A"/>
                </a:solidFill>
                <a:latin typeface="Palatino"/>
                <a:ea typeface="Palatino"/>
                <a:cs typeface="Palatino"/>
                <a:sym typeface="Palatino"/>
              </a:rPr>
              <a:t>Tuckman: the group develops</a:t>
            </a:r>
            <a:endParaRPr b="0" i="0" sz="3400" u="none" cap="none" strike="noStrike">
              <a:solidFill>
                <a:schemeClr val="dk1"/>
              </a:solidFill>
              <a:latin typeface="Calibri"/>
              <a:ea typeface="Calibri"/>
              <a:cs typeface="Calibri"/>
              <a:sym typeface="Calibri"/>
            </a:endParaRPr>
          </a:p>
        </p:txBody>
      </p:sp>
      <p:sp>
        <p:nvSpPr>
          <p:cNvPr id="124" name="Google Shape;124;p21"/>
          <p:cNvSpPr/>
          <p:nvPr/>
        </p:nvSpPr>
        <p:spPr>
          <a:xfrm>
            <a:off x="457200" y="924015"/>
            <a:ext cx="8046600" cy="567000"/>
          </a:xfrm>
          <a:prstGeom prst="rect">
            <a:avLst/>
          </a:prstGeom>
          <a:noFill/>
          <a:ln>
            <a:noFill/>
          </a:ln>
        </p:spPr>
        <p:txBody>
          <a:bodyPr anchorCtr="0" anchor="ctr" bIns="45700" lIns="91425" spcFirstLastPara="1" rIns="91425" wrap="square" tIns="45700">
            <a:noAutofit/>
          </a:bodyPr>
          <a:lstStyle/>
          <a:p>
            <a:pPr indent="0" lvl="0" marL="0" marR="0" rtl="0" algn="l">
              <a:lnSpc>
                <a:spcPct val="130000"/>
              </a:lnSpc>
              <a:spcBef>
                <a:spcPts val="0"/>
              </a:spcBef>
              <a:spcAft>
                <a:spcPts val="0"/>
              </a:spcAft>
              <a:buClr>
                <a:srgbClr val="4A4A47"/>
              </a:buClr>
              <a:buSzPts val="1300"/>
              <a:buFont typeface="Palatino"/>
              <a:buNone/>
            </a:pPr>
            <a:r>
              <a:t/>
            </a:r>
            <a:endParaRPr b="0" i="0" sz="1300" u="none" cap="none" strike="noStrike">
              <a:solidFill>
                <a:schemeClr val="dk1"/>
              </a:solidFill>
              <a:latin typeface="Calibri"/>
              <a:ea typeface="Calibri"/>
              <a:cs typeface="Calibri"/>
              <a:sym typeface="Calibri"/>
            </a:endParaRPr>
          </a:p>
        </p:txBody>
      </p:sp>
      <p:sp>
        <p:nvSpPr>
          <p:cNvPr id="125" name="Google Shape;125;p21"/>
          <p:cNvSpPr/>
          <p:nvPr/>
        </p:nvSpPr>
        <p:spPr>
          <a:xfrm>
            <a:off x="370275" y="3088756"/>
            <a:ext cx="2011800" cy="292500"/>
          </a:xfrm>
          <a:prstGeom prst="rect">
            <a:avLst/>
          </a:prstGeom>
          <a:solidFill>
            <a:srgbClr val="F1EFE8"/>
          </a:solidFill>
          <a:ln cap="flat" cmpd="sng" w="9525">
            <a:solidFill>
              <a:srgbClr val="E0DE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 name="Google Shape;126;p21"/>
          <p:cNvSpPr/>
          <p:nvPr/>
        </p:nvSpPr>
        <p:spPr>
          <a:xfrm>
            <a:off x="370275" y="3088750"/>
            <a:ext cx="1356900" cy="292500"/>
          </a:xfrm>
          <a:prstGeom prst="rect">
            <a:avLst/>
          </a:prstGeom>
          <a:solidFill>
            <a:srgbClr val="185FA5"/>
          </a:solidFill>
          <a:ln cap="flat" cmpd="sng" w="12700">
            <a:solidFill>
              <a:srgbClr val="185FA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p21"/>
          <p:cNvSpPr/>
          <p:nvPr/>
        </p:nvSpPr>
        <p:spPr>
          <a:xfrm>
            <a:off x="480001" y="3107050"/>
            <a:ext cx="1247100" cy="255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1100"/>
              <a:buFont typeface="Palatino"/>
              <a:buNone/>
            </a:pPr>
            <a:r>
              <a:rPr b="1" i="0" lang="en" sz="1100" u="none" cap="none" strike="noStrike">
                <a:solidFill>
                  <a:srgbClr val="FFFFFF"/>
                </a:solidFill>
                <a:latin typeface="Palatino"/>
                <a:ea typeface="Palatino"/>
                <a:cs typeface="Palatino"/>
                <a:sym typeface="Palatino"/>
              </a:rPr>
              <a:t>Forming</a:t>
            </a:r>
            <a:endParaRPr b="0" i="0" sz="1100" u="none" cap="none" strike="noStrike">
              <a:solidFill>
                <a:schemeClr val="dk1"/>
              </a:solidFill>
              <a:latin typeface="Calibri"/>
              <a:ea typeface="Calibri"/>
              <a:cs typeface="Calibri"/>
              <a:sym typeface="Calibri"/>
            </a:endParaRPr>
          </a:p>
        </p:txBody>
      </p:sp>
      <p:sp>
        <p:nvSpPr>
          <p:cNvPr id="128" name="Google Shape;128;p21"/>
          <p:cNvSpPr/>
          <p:nvPr/>
        </p:nvSpPr>
        <p:spPr>
          <a:xfrm>
            <a:off x="1751526" y="3088750"/>
            <a:ext cx="1356900" cy="292500"/>
          </a:xfrm>
          <a:prstGeom prst="rect">
            <a:avLst/>
          </a:prstGeom>
          <a:solidFill>
            <a:srgbClr val="993C1D"/>
          </a:solidFill>
          <a:ln cap="flat" cmpd="sng" w="12700">
            <a:solidFill>
              <a:srgbClr val="993C1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p21"/>
          <p:cNvSpPr/>
          <p:nvPr/>
        </p:nvSpPr>
        <p:spPr>
          <a:xfrm>
            <a:off x="1835855" y="3107043"/>
            <a:ext cx="1828800" cy="255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1100"/>
              <a:buFont typeface="Palatino"/>
              <a:buNone/>
            </a:pPr>
            <a:r>
              <a:rPr b="1" i="0" lang="en" sz="1100" u="none" cap="none" strike="noStrike">
                <a:solidFill>
                  <a:srgbClr val="FFFFFF"/>
                </a:solidFill>
                <a:latin typeface="Palatino"/>
                <a:ea typeface="Palatino"/>
                <a:cs typeface="Palatino"/>
                <a:sym typeface="Palatino"/>
              </a:rPr>
              <a:t>Storming</a:t>
            </a:r>
            <a:endParaRPr b="0" i="0" sz="1100" u="none" cap="none" strike="noStrike">
              <a:solidFill>
                <a:schemeClr val="dk1"/>
              </a:solidFill>
              <a:latin typeface="Calibri"/>
              <a:ea typeface="Calibri"/>
              <a:cs typeface="Calibri"/>
              <a:sym typeface="Calibri"/>
            </a:endParaRPr>
          </a:p>
        </p:txBody>
      </p:sp>
      <p:sp>
        <p:nvSpPr>
          <p:cNvPr id="130" name="Google Shape;130;p21"/>
          <p:cNvSpPr/>
          <p:nvPr/>
        </p:nvSpPr>
        <p:spPr>
          <a:xfrm>
            <a:off x="4631375" y="3088750"/>
            <a:ext cx="1179000" cy="292500"/>
          </a:xfrm>
          <a:prstGeom prst="rect">
            <a:avLst/>
          </a:prstGeom>
          <a:solidFill>
            <a:srgbClr val="F1EFE8"/>
          </a:solidFill>
          <a:ln cap="flat" cmpd="sng" w="9525">
            <a:solidFill>
              <a:srgbClr val="E0DE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21"/>
          <p:cNvSpPr/>
          <p:nvPr/>
        </p:nvSpPr>
        <p:spPr>
          <a:xfrm>
            <a:off x="3132776" y="3088750"/>
            <a:ext cx="1439100" cy="292500"/>
          </a:xfrm>
          <a:prstGeom prst="rect">
            <a:avLst/>
          </a:prstGeom>
          <a:solidFill>
            <a:srgbClr val="0F6E56"/>
          </a:solidFill>
          <a:ln cap="flat" cmpd="sng" w="12700">
            <a:solidFill>
              <a:srgbClr val="0F6E5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 name="Google Shape;132;p21"/>
          <p:cNvSpPr/>
          <p:nvPr/>
        </p:nvSpPr>
        <p:spPr>
          <a:xfrm>
            <a:off x="3217107" y="3107043"/>
            <a:ext cx="1828800" cy="255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1100"/>
              <a:buFont typeface="Palatino"/>
              <a:buNone/>
            </a:pPr>
            <a:r>
              <a:rPr b="1" i="0" lang="en" sz="1100" u="none" cap="none" strike="noStrike">
                <a:solidFill>
                  <a:srgbClr val="FFFFFF"/>
                </a:solidFill>
                <a:latin typeface="Palatino"/>
                <a:ea typeface="Palatino"/>
                <a:cs typeface="Palatino"/>
                <a:sym typeface="Palatino"/>
              </a:rPr>
              <a:t>Norming</a:t>
            </a:r>
            <a:endParaRPr b="0" i="0" sz="1100" u="none" cap="none" strike="noStrike">
              <a:solidFill>
                <a:schemeClr val="dk1"/>
              </a:solidFill>
              <a:latin typeface="Calibri"/>
              <a:ea typeface="Calibri"/>
              <a:cs typeface="Calibri"/>
              <a:sym typeface="Calibri"/>
            </a:endParaRPr>
          </a:p>
        </p:txBody>
      </p:sp>
      <p:sp>
        <p:nvSpPr>
          <p:cNvPr id="133" name="Google Shape;133;p21"/>
          <p:cNvSpPr/>
          <p:nvPr/>
        </p:nvSpPr>
        <p:spPr>
          <a:xfrm>
            <a:off x="4571875" y="3088750"/>
            <a:ext cx="1356900" cy="292500"/>
          </a:xfrm>
          <a:prstGeom prst="rect">
            <a:avLst/>
          </a:prstGeom>
          <a:solidFill>
            <a:srgbClr val="534AB7"/>
          </a:solidFill>
          <a:ln cap="flat" cmpd="sng" w="12700">
            <a:solidFill>
              <a:srgbClr val="534AB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 name="Google Shape;134;p21"/>
          <p:cNvSpPr/>
          <p:nvPr/>
        </p:nvSpPr>
        <p:spPr>
          <a:xfrm>
            <a:off x="4752500" y="3107050"/>
            <a:ext cx="1179000" cy="255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1100"/>
              <a:buFont typeface="Palatino"/>
              <a:buNone/>
            </a:pPr>
            <a:r>
              <a:rPr b="1" i="0" lang="en" sz="1100" u="none" cap="none" strike="noStrike">
                <a:solidFill>
                  <a:srgbClr val="FFFFFF"/>
                </a:solidFill>
                <a:latin typeface="Palatino"/>
                <a:ea typeface="Palatino"/>
                <a:cs typeface="Palatino"/>
                <a:sym typeface="Palatino"/>
              </a:rPr>
              <a:t>Performing</a:t>
            </a:r>
            <a:endParaRPr b="0" i="0" sz="1100" u="none" cap="none" strike="noStrike">
              <a:solidFill>
                <a:schemeClr val="dk1"/>
              </a:solidFill>
              <a:latin typeface="Calibri"/>
              <a:ea typeface="Calibri"/>
              <a:cs typeface="Calibri"/>
              <a:sym typeface="Calibri"/>
            </a:endParaRPr>
          </a:p>
        </p:txBody>
      </p:sp>
      <p:sp>
        <p:nvSpPr>
          <p:cNvPr id="135" name="Google Shape;135;p21"/>
          <p:cNvSpPr/>
          <p:nvPr/>
        </p:nvSpPr>
        <p:spPr>
          <a:xfrm>
            <a:off x="370275" y="1430976"/>
            <a:ext cx="8046600" cy="1700700"/>
          </a:xfrm>
          <a:prstGeom prst="rect">
            <a:avLst/>
          </a:prstGeom>
          <a:noFill/>
          <a:ln>
            <a:noFill/>
          </a:ln>
        </p:spPr>
        <p:txBody>
          <a:bodyPr anchorCtr="0" anchor="ctr" bIns="45700" lIns="91425" spcFirstLastPara="1" rIns="91425" wrap="square" tIns="45700">
            <a:noAutofit/>
          </a:bodyPr>
          <a:lstStyle/>
          <a:p>
            <a:pPr indent="0" lvl="0" marL="0" marR="0" rtl="0" algn="l">
              <a:lnSpc>
                <a:spcPct val="130000"/>
              </a:lnSpc>
              <a:spcBef>
                <a:spcPts val="0"/>
              </a:spcBef>
              <a:spcAft>
                <a:spcPts val="0"/>
              </a:spcAft>
              <a:buClr>
                <a:srgbClr val="4A4A47"/>
              </a:buClr>
              <a:buSzPts val="1300"/>
              <a:buFont typeface="Palatino"/>
              <a:buNone/>
            </a:pPr>
            <a:r>
              <a:rPr b="0" i="0" lang="en" sz="1300" u="none" cap="none" strike="noStrike">
                <a:solidFill>
                  <a:srgbClr val="4A4A47"/>
                </a:solidFill>
                <a:latin typeface="Palatino"/>
                <a:ea typeface="Palatino"/>
                <a:cs typeface="Palatino"/>
                <a:sym typeface="Palatino"/>
              </a:rPr>
              <a:t>Groups do not begin in full working order. They pass through predictable developmental phases — each with its own emotional </a:t>
            </a:r>
            <a:r>
              <a:rPr lang="en" sz="1300">
                <a:solidFill>
                  <a:srgbClr val="4A4A47"/>
                </a:solidFill>
                <a:latin typeface="Palatino"/>
                <a:ea typeface="Palatino"/>
                <a:cs typeface="Palatino"/>
                <a:sym typeface="Palatino"/>
              </a:rPr>
              <a:t>challenges</a:t>
            </a:r>
            <a:r>
              <a:rPr b="0" i="0" lang="en" sz="1300" u="none" cap="none" strike="noStrike">
                <a:solidFill>
                  <a:srgbClr val="4A4A47"/>
                </a:solidFill>
                <a:latin typeface="Palatino"/>
                <a:ea typeface="Palatino"/>
                <a:cs typeface="Palatino"/>
                <a:sym typeface="Palatino"/>
              </a:rPr>
              <a:t> and its own therapeutic challenges.</a:t>
            </a:r>
            <a:endParaRPr b="0" i="0" sz="1300" u="none" cap="none" strike="noStrike">
              <a:solidFill>
                <a:srgbClr val="4A4A47"/>
              </a:solidFill>
              <a:latin typeface="Palatino"/>
              <a:ea typeface="Palatino"/>
              <a:cs typeface="Palatino"/>
              <a:sym typeface="Palatino"/>
            </a:endParaRPr>
          </a:p>
        </p:txBody>
      </p:sp>
      <p:sp>
        <p:nvSpPr>
          <p:cNvPr id="136" name="Google Shape;136;p21"/>
          <p:cNvSpPr/>
          <p:nvPr/>
        </p:nvSpPr>
        <p:spPr>
          <a:xfrm>
            <a:off x="8046720" y="3930087"/>
            <a:ext cx="914400" cy="1830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88780"/>
              </a:buClr>
              <a:buSzPts val="900"/>
              <a:buFont typeface="Palatino"/>
              <a:buNone/>
            </a:pPr>
            <a:r>
              <a:rPr b="0" i="0" lang="en" sz="900" u="none" cap="none" strike="noStrike">
                <a:solidFill>
                  <a:srgbClr val="888780"/>
                </a:solidFill>
                <a:latin typeface="Palatino"/>
                <a:ea typeface="Palatino"/>
                <a:cs typeface="Palatino"/>
                <a:sym typeface="Palatino"/>
              </a:rPr>
              <a:t>06 / 18</a:t>
            </a:r>
            <a:endParaRPr b="0" i="0" sz="900" u="none" cap="none" strike="noStrike">
              <a:solidFill>
                <a:schemeClr val="dk1"/>
              </a:solidFill>
              <a:latin typeface="Calibri"/>
              <a:ea typeface="Calibri"/>
              <a:cs typeface="Calibri"/>
              <a:sym typeface="Calibri"/>
            </a:endParaRPr>
          </a:p>
        </p:txBody>
      </p:sp>
      <p:sp>
        <p:nvSpPr>
          <p:cNvPr id="137" name="Google Shape;137;p21"/>
          <p:cNvSpPr/>
          <p:nvPr/>
        </p:nvSpPr>
        <p:spPr>
          <a:xfrm>
            <a:off x="5928775" y="3088650"/>
            <a:ext cx="1356900" cy="292500"/>
          </a:xfrm>
          <a:prstGeom prst="rect">
            <a:avLst/>
          </a:prstGeom>
          <a:solidFill>
            <a:srgbClr val="1A1A1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1100"/>
              <a:buFont typeface="Palatino"/>
              <a:buNone/>
            </a:pPr>
            <a:r>
              <a:rPr b="1" lang="en" sz="1100">
                <a:solidFill>
                  <a:srgbClr val="FFFFFF"/>
                </a:solidFill>
                <a:latin typeface="Palatino"/>
                <a:ea typeface="Palatino"/>
                <a:cs typeface="Palatino"/>
                <a:sym typeface="Palatino"/>
              </a:rPr>
              <a:t>Adjourning</a:t>
            </a:r>
            <a:endParaRPr b="0" i="0" sz="11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2" name="Shape 142"/>
        <p:cNvGrpSpPr/>
        <p:nvPr/>
      </p:nvGrpSpPr>
      <p:grpSpPr>
        <a:xfrm>
          <a:off x="0" y="0"/>
          <a:ext cx="0" cy="0"/>
          <a:chOff x="0" y="0"/>
          <a:chExt cx="0" cy="0"/>
        </a:xfrm>
      </p:grpSpPr>
      <p:sp>
        <p:nvSpPr>
          <p:cNvPr id="143" name="Google Shape;143;p22"/>
          <p:cNvSpPr/>
          <p:nvPr/>
        </p:nvSpPr>
        <p:spPr>
          <a:xfrm>
            <a:off x="457200" y="411480"/>
            <a:ext cx="45600" cy="411600"/>
          </a:xfrm>
          <a:prstGeom prst="rect">
            <a:avLst/>
          </a:prstGeom>
          <a:solidFill>
            <a:srgbClr val="534AB7"/>
          </a:solidFill>
          <a:ln cap="flat" cmpd="sng" w="12700">
            <a:solidFill>
              <a:srgbClr val="534AB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22"/>
          <p:cNvSpPr/>
          <p:nvPr/>
        </p:nvSpPr>
        <p:spPr>
          <a:xfrm>
            <a:off x="594360" y="393192"/>
            <a:ext cx="5486400" cy="2559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534AB7"/>
              </a:buClr>
              <a:buSzPts val="850"/>
              <a:buFont typeface="Palatino"/>
              <a:buNone/>
            </a:pPr>
            <a:r>
              <a:rPr b="1" i="0" lang="en" sz="850" u="none" cap="none" strike="noStrike">
                <a:solidFill>
                  <a:srgbClr val="534AB7"/>
                </a:solidFill>
                <a:latin typeface="Palatino"/>
                <a:ea typeface="Palatino"/>
                <a:cs typeface="Palatino"/>
                <a:sym typeface="Palatino"/>
              </a:rPr>
              <a:t>Part 2  ·  Theory &amp; Mechanism</a:t>
            </a:r>
            <a:endParaRPr b="0" i="0" sz="850" u="none" cap="none" strike="noStrike">
              <a:solidFill>
                <a:schemeClr val="dk1"/>
              </a:solidFill>
              <a:latin typeface="Calibri"/>
              <a:ea typeface="Calibri"/>
              <a:cs typeface="Calibri"/>
              <a:sym typeface="Calibri"/>
            </a:endParaRPr>
          </a:p>
        </p:txBody>
      </p:sp>
      <p:sp>
        <p:nvSpPr>
          <p:cNvPr id="145" name="Google Shape;145;p22"/>
          <p:cNvSpPr/>
          <p:nvPr/>
        </p:nvSpPr>
        <p:spPr>
          <a:xfrm>
            <a:off x="0" y="0"/>
            <a:ext cx="9000" cy="9000"/>
          </a:xfrm>
          <a:prstGeom prst="rect">
            <a:avLst/>
          </a:prstGeom>
          <a:solidFill>
            <a:srgbClr val="FFFFFF"/>
          </a:solid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p22"/>
          <p:cNvSpPr/>
          <p:nvPr/>
        </p:nvSpPr>
        <p:spPr>
          <a:xfrm>
            <a:off x="457200" y="777240"/>
            <a:ext cx="8046600" cy="5943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1A1A1A"/>
              </a:buClr>
              <a:buSzPts val="3400"/>
              <a:buFont typeface="Palatino"/>
              <a:buNone/>
            </a:pPr>
            <a:r>
              <a:rPr b="0" i="0" lang="en" sz="3400" u="none" cap="none" strike="noStrike">
                <a:solidFill>
                  <a:srgbClr val="1A1A1A"/>
                </a:solidFill>
                <a:latin typeface="Palatino"/>
                <a:ea typeface="Palatino"/>
                <a:cs typeface="Palatino"/>
                <a:sym typeface="Palatino"/>
              </a:rPr>
              <a:t>Bion: beneath the surface</a:t>
            </a:r>
            <a:endParaRPr b="0" i="0" sz="3400" u="none" cap="none" strike="noStrike">
              <a:solidFill>
                <a:schemeClr val="dk1"/>
              </a:solidFill>
              <a:latin typeface="Calibri"/>
              <a:ea typeface="Calibri"/>
              <a:cs typeface="Calibri"/>
              <a:sym typeface="Calibri"/>
            </a:endParaRPr>
          </a:p>
        </p:txBody>
      </p:sp>
      <p:sp>
        <p:nvSpPr>
          <p:cNvPr id="147" name="Google Shape;147;p22"/>
          <p:cNvSpPr/>
          <p:nvPr/>
        </p:nvSpPr>
        <p:spPr>
          <a:xfrm>
            <a:off x="457200" y="1463040"/>
            <a:ext cx="8046600" cy="384000"/>
          </a:xfrm>
          <a:prstGeom prst="rect">
            <a:avLst/>
          </a:prstGeom>
          <a:noFill/>
          <a:ln>
            <a:noFill/>
          </a:ln>
        </p:spPr>
        <p:txBody>
          <a:bodyPr anchorCtr="0" anchor="ctr" bIns="45700" lIns="91425" spcFirstLastPara="1" rIns="91425" wrap="square" tIns="45700">
            <a:noAutofit/>
          </a:bodyPr>
          <a:lstStyle/>
          <a:p>
            <a:pPr indent="0" lvl="0" marL="0" marR="0" rtl="0" algn="l">
              <a:lnSpc>
                <a:spcPct val="130000"/>
              </a:lnSpc>
              <a:spcBef>
                <a:spcPts val="0"/>
              </a:spcBef>
              <a:spcAft>
                <a:spcPts val="0"/>
              </a:spcAft>
              <a:buClr>
                <a:srgbClr val="4A4A47"/>
              </a:buClr>
              <a:buSzPts val="1300"/>
              <a:buFont typeface="Palatino"/>
              <a:buNone/>
            </a:pPr>
            <a:r>
              <a:rPr b="0" i="0" lang="en" sz="1300" u="none" cap="none" strike="noStrike">
                <a:solidFill>
                  <a:srgbClr val="4A4A47"/>
                </a:solidFill>
                <a:latin typeface="Palatino"/>
                <a:ea typeface="Palatino"/>
                <a:cs typeface="Palatino"/>
                <a:sym typeface="Palatino"/>
              </a:rPr>
              <a:t>Wilfred Bion observed that groups operate on two levels simultaneously — one visible, one not.</a:t>
            </a:r>
            <a:endParaRPr b="0" i="0" sz="1300" u="none" cap="none" strike="noStrike">
              <a:solidFill>
                <a:schemeClr val="dk1"/>
              </a:solidFill>
              <a:latin typeface="Calibri"/>
              <a:ea typeface="Calibri"/>
              <a:cs typeface="Calibri"/>
              <a:sym typeface="Calibri"/>
            </a:endParaRPr>
          </a:p>
        </p:txBody>
      </p:sp>
      <p:sp>
        <p:nvSpPr>
          <p:cNvPr id="148" name="Google Shape;148;p22"/>
          <p:cNvSpPr/>
          <p:nvPr/>
        </p:nvSpPr>
        <p:spPr>
          <a:xfrm>
            <a:off x="457200" y="1993392"/>
            <a:ext cx="3931800" cy="2487300"/>
          </a:xfrm>
          <a:prstGeom prst="rect">
            <a:avLst/>
          </a:prstGeom>
          <a:solidFill>
            <a:srgbClr val="F1EFE8"/>
          </a:solidFill>
          <a:ln cap="flat" cmpd="sng" w="9525">
            <a:solidFill>
              <a:srgbClr val="E0DE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 name="Google Shape;149;p22"/>
          <p:cNvSpPr/>
          <p:nvPr/>
        </p:nvSpPr>
        <p:spPr>
          <a:xfrm>
            <a:off x="457200" y="1993392"/>
            <a:ext cx="3931800" cy="274200"/>
          </a:xfrm>
          <a:prstGeom prst="rect">
            <a:avLst/>
          </a:prstGeom>
          <a:solidFill>
            <a:srgbClr val="E1F5EE"/>
          </a:solidFill>
          <a:ln cap="flat" cmpd="sng" w="12700">
            <a:solidFill>
              <a:srgbClr val="E1F5EE"/>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 name="Google Shape;150;p22"/>
          <p:cNvSpPr/>
          <p:nvPr/>
        </p:nvSpPr>
        <p:spPr>
          <a:xfrm>
            <a:off x="585216" y="2011680"/>
            <a:ext cx="3749100" cy="237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F6E56"/>
              </a:buClr>
              <a:buSzPts val="850"/>
              <a:buFont typeface="Palatino"/>
              <a:buNone/>
            </a:pPr>
            <a:r>
              <a:rPr b="1" i="0" lang="en" sz="850" u="none" cap="none" strike="noStrike">
                <a:solidFill>
                  <a:srgbClr val="0F6E56"/>
                </a:solidFill>
                <a:latin typeface="Palatino"/>
                <a:ea typeface="Palatino"/>
                <a:cs typeface="Palatino"/>
                <a:sym typeface="Palatino"/>
              </a:rPr>
              <a:t>WORK GROUP</a:t>
            </a:r>
            <a:endParaRPr b="0" i="0" sz="850" u="none" cap="none" strike="noStrike">
              <a:solidFill>
                <a:schemeClr val="dk1"/>
              </a:solidFill>
              <a:latin typeface="Calibri"/>
              <a:ea typeface="Calibri"/>
              <a:cs typeface="Calibri"/>
              <a:sym typeface="Calibri"/>
            </a:endParaRPr>
          </a:p>
        </p:txBody>
      </p:sp>
      <p:sp>
        <p:nvSpPr>
          <p:cNvPr id="151" name="Google Shape;151;p22"/>
          <p:cNvSpPr/>
          <p:nvPr/>
        </p:nvSpPr>
        <p:spPr>
          <a:xfrm>
            <a:off x="585216" y="2322576"/>
            <a:ext cx="3712500" cy="749700"/>
          </a:xfrm>
          <a:prstGeom prst="rect">
            <a:avLst/>
          </a:prstGeom>
          <a:noFill/>
          <a:ln>
            <a:noFill/>
          </a:ln>
        </p:spPr>
        <p:txBody>
          <a:bodyPr anchorCtr="0" anchor="ctr" bIns="45700" lIns="91425" spcFirstLastPara="1" rIns="91425" wrap="square" tIns="45700">
            <a:noAutofit/>
          </a:bodyPr>
          <a:lstStyle/>
          <a:p>
            <a:pPr indent="0" lvl="0" marL="0" marR="0" rtl="0" algn="l">
              <a:lnSpc>
                <a:spcPct val="125000"/>
              </a:lnSpc>
              <a:spcBef>
                <a:spcPts val="0"/>
              </a:spcBef>
              <a:spcAft>
                <a:spcPts val="0"/>
              </a:spcAft>
              <a:buClr>
                <a:srgbClr val="4A4A47"/>
              </a:buClr>
              <a:buSzPts val="1200"/>
              <a:buFont typeface="Palatino"/>
              <a:buNone/>
            </a:pPr>
            <a:r>
              <a:rPr b="0" i="0" lang="en" sz="1200" u="none" cap="none" strike="noStrike">
                <a:solidFill>
                  <a:srgbClr val="4A4A47"/>
                </a:solidFill>
                <a:latin typeface="Palatino"/>
                <a:ea typeface="Palatino"/>
                <a:cs typeface="Palatino"/>
                <a:sym typeface="Palatino"/>
              </a:rPr>
              <a:t>The group engaged with its actual task — present, rational, cooperative. Members think, listen, and work toward shared goals.</a:t>
            </a:r>
            <a:endParaRPr b="0" i="0" sz="1200" u="none" cap="none" strike="noStrike">
              <a:solidFill>
                <a:schemeClr val="dk1"/>
              </a:solidFill>
              <a:latin typeface="Calibri"/>
              <a:ea typeface="Calibri"/>
              <a:cs typeface="Calibri"/>
              <a:sym typeface="Calibri"/>
            </a:endParaRPr>
          </a:p>
        </p:txBody>
      </p:sp>
      <p:sp>
        <p:nvSpPr>
          <p:cNvPr id="152" name="Google Shape;152;p22"/>
          <p:cNvSpPr/>
          <p:nvPr/>
        </p:nvSpPr>
        <p:spPr>
          <a:xfrm>
            <a:off x="4617720" y="1993392"/>
            <a:ext cx="3931800" cy="2487300"/>
          </a:xfrm>
          <a:prstGeom prst="rect">
            <a:avLst/>
          </a:prstGeom>
          <a:solidFill>
            <a:srgbClr val="F1EFE8"/>
          </a:solidFill>
          <a:ln cap="flat" cmpd="sng" w="9525">
            <a:solidFill>
              <a:srgbClr val="E0DE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 name="Google Shape;153;p22"/>
          <p:cNvSpPr/>
          <p:nvPr/>
        </p:nvSpPr>
        <p:spPr>
          <a:xfrm>
            <a:off x="4617720" y="1993392"/>
            <a:ext cx="3931800" cy="274200"/>
          </a:xfrm>
          <a:prstGeom prst="rect">
            <a:avLst/>
          </a:prstGeom>
          <a:solidFill>
            <a:srgbClr val="FAECE7"/>
          </a:solidFill>
          <a:ln cap="flat" cmpd="sng" w="12700">
            <a:solidFill>
              <a:srgbClr val="FAECE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 name="Google Shape;154;p22"/>
          <p:cNvSpPr/>
          <p:nvPr/>
        </p:nvSpPr>
        <p:spPr>
          <a:xfrm>
            <a:off x="4745736" y="2011680"/>
            <a:ext cx="3749100" cy="237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993C1D"/>
              </a:buClr>
              <a:buSzPts val="850"/>
              <a:buFont typeface="Palatino"/>
              <a:buNone/>
            </a:pPr>
            <a:r>
              <a:rPr b="1" i="0" lang="en" sz="850" u="none" cap="none" strike="noStrike">
                <a:solidFill>
                  <a:srgbClr val="993C1D"/>
                </a:solidFill>
                <a:latin typeface="Palatino"/>
                <a:ea typeface="Palatino"/>
                <a:cs typeface="Palatino"/>
                <a:sym typeface="Palatino"/>
              </a:rPr>
              <a:t>BASIC ASSUMPTION GROUP</a:t>
            </a:r>
            <a:endParaRPr b="0" i="0" sz="850" u="none" cap="none" strike="noStrike">
              <a:solidFill>
                <a:schemeClr val="dk1"/>
              </a:solidFill>
              <a:latin typeface="Calibri"/>
              <a:ea typeface="Calibri"/>
              <a:cs typeface="Calibri"/>
              <a:sym typeface="Calibri"/>
            </a:endParaRPr>
          </a:p>
        </p:txBody>
      </p:sp>
      <p:sp>
        <p:nvSpPr>
          <p:cNvPr id="155" name="Google Shape;155;p22"/>
          <p:cNvSpPr/>
          <p:nvPr/>
        </p:nvSpPr>
        <p:spPr>
          <a:xfrm>
            <a:off x="4745736" y="2322576"/>
            <a:ext cx="3712500" cy="749700"/>
          </a:xfrm>
          <a:prstGeom prst="rect">
            <a:avLst/>
          </a:prstGeom>
          <a:noFill/>
          <a:ln>
            <a:noFill/>
          </a:ln>
        </p:spPr>
        <p:txBody>
          <a:bodyPr anchorCtr="0" anchor="ctr" bIns="45700" lIns="91425" spcFirstLastPara="1" rIns="91425" wrap="square" tIns="45700">
            <a:noAutofit/>
          </a:bodyPr>
          <a:lstStyle/>
          <a:p>
            <a:pPr indent="0" lvl="0" marL="0" marR="0" rtl="0" algn="l">
              <a:lnSpc>
                <a:spcPct val="125000"/>
              </a:lnSpc>
              <a:spcBef>
                <a:spcPts val="0"/>
              </a:spcBef>
              <a:spcAft>
                <a:spcPts val="0"/>
              </a:spcAft>
              <a:buClr>
                <a:srgbClr val="4A4A47"/>
              </a:buClr>
              <a:buSzPts val="1200"/>
              <a:buFont typeface="Palatino"/>
              <a:buNone/>
            </a:pPr>
            <a:r>
              <a:rPr b="0" i="0" lang="en" sz="1200" u="none" cap="none" strike="noStrike">
                <a:solidFill>
                  <a:srgbClr val="4A4A47"/>
                </a:solidFill>
                <a:latin typeface="Palatino"/>
                <a:ea typeface="Palatino"/>
                <a:cs typeface="Palatino"/>
                <a:sym typeface="Palatino"/>
              </a:rPr>
              <a:t>The group captured by unconscious collective defenses. Three basic assumption states pull the group away from its task:</a:t>
            </a:r>
            <a:endParaRPr b="0" i="0" sz="1200" u="none" cap="none" strike="noStrike">
              <a:solidFill>
                <a:schemeClr val="dk1"/>
              </a:solidFill>
              <a:latin typeface="Calibri"/>
              <a:ea typeface="Calibri"/>
              <a:cs typeface="Calibri"/>
              <a:sym typeface="Calibri"/>
            </a:endParaRPr>
          </a:p>
        </p:txBody>
      </p:sp>
      <p:sp>
        <p:nvSpPr>
          <p:cNvPr id="156" name="Google Shape;156;p22"/>
          <p:cNvSpPr/>
          <p:nvPr/>
        </p:nvSpPr>
        <p:spPr>
          <a:xfrm>
            <a:off x="4745736" y="3218688"/>
            <a:ext cx="82200" cy="82200"/>
          </a:xfrm>
          <a:prstGeom prst="ellipse">
            <a:avLst/>
          </a:prstGeom>
          <a:solidFill>
            <a:srgbClr val="993C1D"/>
          </a:solidFill>
          <a:ln cap="flat" cmpd="sng" w="12700">
            <a:solidFill>
              <a:srgbClr val="993C1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 name="Google Shape;157;p22"/>
          <p:cNvSpPr/>
          <p:nvPr/>
        </p:nvSpPr>
        <p:spPr>
          <a:xfrm>
            <a:off x="4892040" y="3145536"/>
            <a:ext cx="3547800" cy="384000"/>
          </a:xfrm>
          <a:prstGeom prst="rect">
            <a:avLst/>
          </a:prstGeom>
          <a:noFill/>
          <a:ln>
            <a:noFill/>
          </a:ln>
        </p:spPr>
        <p:txBody>
          <a:bodyPr anchorCtr="0" anchor="ctr" bIns="45700" lIns="91425" spcFirstLastPara="1" rIns="91425" wrap="square" tIns="45700">
            <a:noAutofit/>
          </a:bodyPr>
          <a:lstStyle/>
          <a:p>
            <a:pPr indent="0" lvl="0" marL="0" marR="0" rtl="0" algn="l">
              <a:lnSpc>
                <a:spcPct val="115000"/>
              </a:lnSpc>
              <a:spcBef>
                <a:spcPts val="0"/>
              </a:spcBef>
              <a:spcAft>
                <a:spcPts val="0"/>
              </a:spcAft>
              <a:buClr>
                <a:srgbClr val="4A4A47"/>
              </a:buClr>
              <a:buSzPts val="1100"/>
              <a:buFont typeface="Palatino"/>
              <a:buNone/>
            </a:pPr>
            <a:r>
              <a:rPr b="0" i="0" lang="en" sz="1100" u="none" cap="none" strike="noStrike">
                <a:solidFill>
                  <a:srgbClr val="4A4A47"/>
                </a:solidFill>
                <a:latin typeface="Palatino"/>
                <a:ea typeface="Palatino"/>
                <a:cs typeface="Palatino"/>
                <a:sym typeface="Palatino"/>
              </a:rPr>
              <a:t>Dependency</a:t>
            </a:r>
            <a:endParaRPr b="0" i="0" sz="1100" u="none" cap="none" strike="noStrike">
              <a:solidFill>
                <a:schemeClr val="dk1"/>
              </a:solidFill>
              <a:latin typeface="Calibri"/>
              <a:ea typeface="Calibri"/>
              <a:cs typeface="Calibri"/>
              <a:sym typeface="Calibri"/>
            </a:endParaRPr>
          </a:p>
        </p:txBody>
      </p:sp>
      <p:sp>
        <p:nvSpPr>
          <p:cNvPr id="158" name="Google Shape;158;p22"/>
          <p:cNvSpPr/>
          <p:nvPr/>
        </p:nvSpPr>
        <p:spPr>
          <a:xfrm>
            <a:off x="4745736" y="3630168"/>
            <a:ext cx="82200" cy="82200"/>
          </a:xfrm>
          <a:prstGeom prst="ellipse">
            <a:avLst/>
          </a:prstGeom>
          <a:solidFill>
            <a:srgbClr val="993C1D"/>
          </a:solidFill>
          <a:ln cap="flat" cmpd="sng" w="12700">
            <a:solidFill>
              <a:srgbClr val="993C1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 name="Google Shape;159;p22"/>
          <p:cNvSpPr/>
          <p:nvPr/>
        </p:nvSpPr>
        <p:spPr>
          <a:xfrm>
            <a:off x="4892040" y="3557016"/>
            <a:ext cx="3547800" cy="384000"/>
          </a:xfrm>
          <a:prstGeom prst="rect">
            <a:avLst/>
          </a:prstGeom>
          <a:noFill/>
          <a:ln>
            <a:noFill/>
          </a:ln>
        </p:spPr>
        <p:txBody>
          <a:bodyPr anchorCtr="0" anchor="ctr" bIns="45700" lIns="91425" spcFirstLastPara="1" rIns="91425" wrap="square" tIns="45700">
            <a:noAutofit/>
          </a:bodyPr>
          <a:lstStyle/>
          <a:p>
            <a:pPr indent="0" lvl="0" marL="0" marR="0" rtl="0" algn="l">
              <a:lnSpc>
                <a:spcPct val="115000"/>
              </a:lnSpc>
              <a:spcBef>
                <a:spcPts val="0"/>
              </a:spcBef>
              <a:spcAft>
                <a:spcPts val="0"/>
              </a:spcAft>
              <a:buClr>
                <a:srgbClr val="4A4A47"/>
              </a:buClr>
              <a:buSzPts val="1100"/>
              <a:buFont typeface="Palatino"/>
              <a:buNone/>
            </a:pPr>
            <a:r>
              <a:rPr b="0" i="0" lang="en" sz="1100" u="none" cap="none" strike="noStrike">
                <a:solidFill>
                  <a:srgbClr val="4A4A47"/>
                </a:solidFill>
                <a:latin typeface="Palatino"/>
                <a:ea typeface="Palatino"/>
                <a:cs typeface="Palatino"/>
                <a:sym typeface="Palatino"/>
              </a:rPr>
              <a:t>Fight-flight</a:t>
            </a:r>
            <a:endParaRPr b="0" i="0" sz="1100" u="none" cap="none" strike="noStrike">
              <a:solidFill>
                <a:schemeClr val="dk1"/>
              </a:solidFill>
              <a:latin typeface="Calibri"/>
              <a:ea typeface="Calibri"/>
              <a:cs typeface="Calibri"/>
              <a:sym typeface="Calibri"/>
            </a:endParaRPr>
          </a:p>
        </p:txBody>
      </p:sp>
      <p:sp>
        <p:nvSpPr>
          <p:cNvPr id="160" name="Google Shape;160;p22"/>
          <p:cNvSpPr/>
          <p:nvPr/>
        </p:nvSpPr>
        <p:spPr>
          <a:xfrm>
            <a:off x="4745736" y="4041648"/>
            <a:ext cx="82200" cy="82200"/>
          </a:xfrm>
          <a:prstGeom prst="ellipse">
            <a:avLst/>
          </a:prstGeom>
          <a:solidFill>
            <a:srgbClr val="993C1D"/>
          </a:solidFill>
          <a:ln cap="flat" cmpd="sng" w="12700">
            <a:solidFill>
              <a:srgbClr val="993C1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 name="Google Shape;161;p22"/>
          <p:cNvSpPr/>
          <p:nvPr/>
        </p:nvSpPr>
        <p:spPr>
          <a:xfrm>
            <a:off x="4892040" y="3968496"/>
            <a:ext cx="3547800" cy="384000"/>
          </a:xfrm>
          <a:prstGeom prst="rect">
            <a:avLst/>
          </a:prstGeom>
          <a:noFill/>
          <a:ln>
            <a:noFill/>
          </a:ln>
        </p:spPr>
        <p:txBody>
          <a:bodyPr anchorCtr="0" anchor="ctr" bIns="45700" lIns="91425" spcFirstLastPara="1" rIns="91425" wrap="square" tIns="45700">
            <a:noAutofit/>
          </a:bodyPr>
          <a:lstStyle/>
          <a:p>
            <a:pPr indent="0" lvl="0" marL="0" marR="0" rtl="0" algn="l">
              <a:lnSpc>
                <a:spcPct val="115000"/>
              </a:lnSpc>
              <a:spcBef>
                <a:spcPts val="0"/>
              </a:spcBef>
              <a:spcAft>
                <a:spcPts val="0"/>
              </a:spcAft>
              <a:buClr>
                <a:srgbClr val="4A4A47"/>
              </a:buClr>
              <a:buSzPts val="1100"/>
              <a:buFont typeface="Palatino"/>
              <a:buNone/>
            </a:pPr>
            <a:r>
              <a:rPr b="0" i="0" lang="en" sz="1100" u="none" cap="none" strike="noStrike">
                <a:solidFill>
                  <a:srgbClr val="4A4A47"/>
                </a:solidFill>
                <a:latin typeface="Palatino"/>
                <a:ea typeface="Palatino"/>
                <a:cs typeface="Palatino"/>
                <a:sym typeface="Palatino"/>
              </a:rPr>
              <a:t>Pairing</a:t>
            </a:r>
            <a:endParaRPr b="0" i="0" sz="1100" u="none" cap="none" strike="noStrike">
              <a:solidFill>
                <a:schemeClr val="dk1"/>
              </a:solidFill>
              <a:latin typeface="Calibri"/>
              <a:ea typeface="Calibri"/>
              <a:cs typeface="Calibri"/>
              <a:sym typeface="Calibri"/>
            </a:endParaRPr>
          </a:p>
        </p:txBody>
      </p:sp>
      <p:sp>
        <p:nvSpPr>
          <p:cNvPr id="162" name="Google Shape;162;p22"/>
          <p:cNvSpPr/>
          <p:nvPr/>
        </p:nvSpPr>
        <p:spPr>
          <a:xfrm>
            <a:off x="8046720" y="4754880"/>
            <a:ext cx="914400" cy="1830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88780"/>
              </a:buClr>
              <a:buSzPts val="900"/>
              <a:buFont typeface="Palatino"/>
              <a:buNone/>
            </a:pPr>
            <a:r>
              <a:rPr b="0" i="0" lang="en" sz="900" u="none" cap="none" strike="noStrike">
                <a:solidFill>
                  <a:srgbClr val="888780"/>
                </a:solidFill>
                <a:latin typeface="Palatino"/>
                <a:ea typeface="Palatino"/>
                <a:cs typeface="Palatino"/>
                <a:sym typeface="Palatino"/>
              </a:rPr>
              <a:t>07 / 18</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7" name="Shape 167"/>
        <p:cNvGrpSpPr/>
        <p:nvPr/>
      </p:nvGrpSpPr>
      <p:grpSpPr>
        <a:xfrm>
          <a:off x="0" y="0"/>
          <a:ext cx="0" cy="0"/>
          <a:chOff x="0" y="0"/>
          <a:chExt cx="0" cy="0"/>
        </a:xfrm>
      </p:grpSpPr>
      <p:sp>
        <p:nvSpPr>
          <p:cNvPr id="168" name="Google Shape;168;p23"/>
          <p:cNvSpPr/>
          <p:nvPr/>
        </p:nvSpPr>
        <p:spPr>
          <a:xfrm>
            <a:off x="457200" y="411480"/>
            <a:ext cx="45600" cy="411600"/>
          </a:xfrm>
          <a:prstGeom prst="rect">
            <a:avLst/>
          </a:prstGeom>
          <a:solidFill>
            <a:srgbClr val="534AB7"/>
          </a:solidFill>
          <a:ln cap="flat" cmpd="sng" w="12700">
            <a:solidFill>
              <a:srgbClr val="534AB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 name="Google Shape;169;p23"/>
          <p:cNvSpPr/>
          <p:nvPr/>
        </p:nvSpPr>
        <p:spPr>
          <a:xfrm>
            <a:off x="594360" y="393192"/>
            <a:ext cx="5486400" cy="2559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534AB7"/>
              </a:buClr>
              <a:buSzPts val="850"/>
              <a:buFont typeface="Palatino"/>
              <a:buNone/>
            </a:pPr>
            <a:r>
              <a:rPr b="1" i="0" lang="en" sz="850" u="none" cap="none" strike="noStrike">
                <a:solidFill>
                  <a:srgbClr val="534AB7"/>
                </a:solidFill>
                <a:latin typeface="Palatino"/>
                <a:ea typeface="Palatino"/>
                <a:cs typeface="Palatino"/>
                <a:sym typeface="Palatino"/>
              </a:rPr>
              <a:t>Part 2  ·  Theory &amp; Mechanism</a:t>
            </a:r>
            <a:endParaRPr b="0" i="0" sz="850" u="none" cap="none" strike="noStrike">
              <a:solidFill>
                <a:schemeClr val="dk1"/>
              </a:solidFill>
              <a:latin typeface="Calibri"/>
              <a:ea typeface="Calibri"/>
              <a:cs typeface="Calibri"/>
              <a:sym typeface="Calibri"/>
            </a:endParaRPr>
          </a:p>
        </p:txBody>
      </p:sp>
      <p:sp>
        <p:nvSpPr>
          <p:cNvPr id="170" name="Google Shape;170;p23"/>
          <p:cNvSpPr/>
          <p:nvPr/>
        </p:nvSpPr>
        <p:spPr>
          <a:xfrm>
            <a:off x="0" y="0"/>
            <a:ext cx="9000" cy="9000"/>
          </a:xfrm>
          <a:prstGeom prst="rect">
            <a:avLst/>
          </a:prstGeom>
          <a:solidFill>
            <a:srgbClr val="FFFFFF"/>
          </a:solid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 name="Google Shape;171;p23"/>
          <p:cNvSpPr/>
          <p:nvPr/>
        </p:nvSpPr>
        <p:spPr>
          <a:xfrm>
            <a:off x="457200" y="777240"/>
            <a:ext cx="8046600" cy="5943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1A1A1A"/>
              </a:buClr>
              <a:buSzPts val="3400"/>
              <a:buFont typeface="Palatino"/>
              <a:buNone/>
            </a:pPr>
            <a:r>
              <a:rPr b="0" i="0" lang="en" sz="3400" u="none" cap="none" strike="noStrike">
                <a:solidFill>
                  <a:srgbClr val="1A1A1A"/>
                </a:solidFill>
                <a:latin typeface="Palatino"/>
                <a:ea typeface="Palatino"/>
                <a:cs typeface="Palatino"/>
                <a:sym typeface="Palatino"/>
              </a:rPr>
              <a:t>Foulkes: the group matrix</a:t>
            </a:r>
            <a:endParaRPr b="0" i="0" sz="3400" u="none" cap="none" strike="noStrike">
              <a:solidFill>
                <a:schemeClr val="dk1"/>
              </a:solidFill>
              <a:latin typeface="Calibri"/>
              <a:ea typeface="Calibri"/>
              <a:cs typeface="Calibri"/>
              <a:sym typeface="Calibri"/>
            </a:endParaRPr>
          </a:p>
        </p:txBody>
      </p:sp>
      <p:sp>
        <p:nvSpPr>
          <p:cNvPr id="172" name="Google Shape;172;p23"/>
          <p:cNvSpPr/>
          <p:nvPr/>
        </p:nvSpPr>
        <p:spPr>
          <a:xfrm>
            <a:off x="457200" y="1463040"/>
            <a:ext cx="8046600" cy="567000"/>
          </a:xfrm>
          <a:prstGeom prst="rect">
            <a:avLst/>
          </a:prstGeom>
          <a:noFill/>
          <a:ln>
            <a:noFill/>
          </a:ln>
        </p:spPr>
        <p:txBody>
          <a:bodyPr anchorCtr="0" anchor="ctr" bIns="45700" lIns="91425" spcFirstLastPara="1" rIns="91425" wrap="square" tIns="45700">
            <a:noAutofit/>
          </a:bodyPr>
          <a:lstStyle/>
          <a:p>
            <a:pPr indent="0" lvl="0" marL="0" marR="0" rtl="0" algn="l">
              <a:lnSpc>
                <a:spcPct val="130000"/>
              </a:lnSpc>
              <a:spcBef>
                <a:spcPts val="0"/>
              </a:spcBef>
              <a:spcAft>
                <a:spcPts val="0"/>
              </a:spcAft>
              <a:buClr>
                <a:srgbClr val="4A4A47"/>
              </a:buClr>
              <a:buSzPts val="1300"/>
              <a:buFont typeface="Palatino"/>
              <a:buNone/>
            </a:pPr>
            <a:r>
              <a:rPr b="0" i="0" lang="en" sz="1300" u="none" cap="none" strike="noStrike">
                <a:solidFill>
                  <a:srgbClr val="4A4A47"/>
                </a:solidFill>
                <a:latin typeface="Palatino"/>
                <a:ea typeface="Palatino"/>
                <a:cs typeface="Palatino"/>
                <a:sym typeface="Palatino"/>
              </a:rPr>
              <a:t>S.H. Foulkes, the founder of group analysis, proposed that the group is not merely a setting for therapy — it is the therapeutic medium itself.</a:t>
            </a:r>
            <a:endParaRPr b="0" i="0" sz="1300" u="none" cap="none" strike="noStrike">
              <a:solidFill>
                <a:schemeClr val="dk1"/>
              </a:solidFill>
              <a:latin typeface="Calibri"/>
              <a:ea typeface="Calibri"/>
              <a:cs typeface="Calibri"/>
              <a:sym typeface="Calibri"/>
            </a:endParaRPr>
          </a:p>
        </p:txBody>
      </p:sp>
      <p:sp>
        <p:nvSpPr>
          <p:cNvPr id="173" name="Google Shape;173;p23"/>
          <p:cNvSpPr/>
          <p:nvPr/>
        </p:nvSpPr>
        <p:spPr>
          <a:xfrm>
            <a:off x="457200" y="2304288"/>
            <a:ext cx="45600" cy="219600"/>
          </a:xfrm>
          <a:prstGeom prst="rect">
            <a:avLst/>
          </a:prstGeom>
          <a:solidFill>
            <a:srgbClr val="1D9E75"/>
          </a:solidFill>
          <a:ln cap="flat" cmpd="sng" w="12700">
            <a:solidFill>
              <a:srgbClr val="1D9E7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 name="Google Shape;174;p23"/>
          <p:cNvSpPr/>
          <p:nvPr/>
        </p:nvSpPr>
        <p:spPr>
          <a:xfrm>
            <a:off x="640080" y="2286000"/>
            <a:ext cx="7680900" cy="2742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1A1A1A"/>
              </a:buClr>
              <a:buSzPts val="1300"/>
              <a:buFont typeface="Palatino"/>
              <a:buNone/>
            </a:pPr>
            <a:r>
              <a:rPr b="1" i="0" lang="en" sz="1300" u="none" cap="none" strike="noStrike">
                <a:solidFill>
                  <a:srgbClr val="1A1A1A"/>
                </a:solidFill>
                <a:latin typeface="Palatino"/>
                <a:ea typeface="Palatino"/>
                <a:cs typeface="Palatino"/>
                <a:sym typeface="Palatino"/>
              </a:rPr>
              <a:t>The group matrix</a:t>
            </a:r>
            <a:endParaRPr b="0" i="0" sz="1300" u="none" cap="none" strike="noStrike">
              <a:solidFill>
                <a:schemeClr val="dk1"/>
              </a:solidFill>
              <a:latin typeface="Calibri"/>
              <a:ea typeface="Calibri"/>
              <a:cs typeface="Calibri"/>
              <a:sym typeface="Calibri"/>
            </a:endParaRPr>
          </a:p>
        </p:txBody>
      </p:sp>
      <p:sp>
        <p:nvSpPr>
          <p:cNvPr id="175" name="Google Shape;175;p23"/>
          <p:cNvSpPr/>
          <p:nvPr/>
        </p:nvSpPr>
        <p:spPr>
          <a:xfrm>
            <a:off x="640080" y="2487168"/>
            <a:ext cx="7680900" cy="438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4A4A47"/>
              </a:buClr>
              <a:buSzPts val="1200"/>
              <a:buFont typeface="Palatino"/>
              <a:buNone/>
            </a:pPr>
            <a:r>
              <a:t/>
            </a:r>
            <a:endParaRPr b="0" i="0" sz="1200" u="none" cap="none" strike="noStrike">
              <a:solidFill>
                <a:schemeClr val="dk1"/>
              </a:solidFill>
              <a:latin typeface="Calibri"/>
              <a:ea typeface="Calibri"/>
              <a:cs typeface="Calibri"/>
              <a:sym typeface="Calibri"/>
            </a:endParaRPr>
          </a:p>
        </p:txBody>
      </p:sp>
      <p:sp>
        <p:nvSpPr>
          <p:cNvPr id="176" name="Google Shape;176;p23"/>
          <p:cNvSpPr/>
          <p:nvPr/>
        </p:nvSpPr>
        <p:spPr>
          <a:xfrm>
            <a:off x="457200" y="2871216"/>
            <a:ext cx="45600" cy="219600"/>
          </a:xfrm>
          <a:prstGeom prst="rect">
            <a:avLst/>
          </a:prstGeom>
          <a:solidFill>
            <a:srgbClr val="534AB7"/>
          </a:solidFill>
          <a:ln cap="flat" cmpd="sng" w="12700">
            <a:solidFill>
              <a:srgbClr val="534AB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 name="Google Shape;177;p23"/>
          <p:cNvSpPr/>
          <p:nvPr/>
        </p:nvSpPr>
        <p:spPr>
          <a:xfrm>
            <a:off x="640080" y="2852928"/>
            <a:ext cx="7680900" cy="2742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1A1A1A"/>
              </a:buClr>
              <a:buSzPts val="1300"/>
              <a:buFont typeface="Palatino"/>
              <a:buNone/>
            </a:pPr>
            <a:r>
              <a:rPr b="1" i="0" lang="en" sz="1300" u="none" cap="none" strike="noStrike">
                <a:solidFill>
                  <a:srgbClr val="1A1A1A"/>
                </a:solidFill>
                <a:latin typeface="Palatino"/>
                <a:ea typeface="Palatino"/>
                <a:cs typeface="Palatino"/>
                <a:sym typeface="Palatino"/>
              </a:rPr>
              <a:t>The group as agent of change</a:t>
            </a:r>
            <a:endParaRPr b="0" i="0" sz="1300" u="none" cap="none" strike="noStrike">
              <a:solidFill>
                <a:schemeClr val="dk1"/>
              </a:solidFill>
              <a:latin typeface="Calibri"/>
              <a:ea typeface="Calibri"/>
              <a:cs typeface="Calibri"/>
              <a:sym typeface="Calibri"/>
            </a:endParaRPr>
          </a:p>
        </p:txBody>
      </p:sp>
      <p:sp>
        <p:nvSpPr>
          <p:cNvPr id="178" name="Google Shape;178;p23"/>
          <p:cNvSpPr/>
          <p:nvPr/>
        </p:nvSpPr>
        <p:spPr>
          <a:xfrm>
            <a:off x="640080" y="3310128"/>
            <a:ext cx="7680900" cy="438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4A4A47"/>
              </a:buClr>
              <a:buSzPts val="1200"/>
              <a:buFont typeface="Palatino"/>
              <a:buNone/>
            </a:pPr>
            <a:r>
              <a:t/>
            </a:r>
            <a:endParaRPr b="0" i="0" sz="1200" u="none" cap="none" strike="noStrike">
              <a:solidFill>
                <a:schemeClr val="dk1"/>
              </a:solidFill>
              <a:latin typeface="Calibri"/>
              <a:ea typeface="Calibri"/>
              <a:cs typeface="Calibri"/>
              <a:sym typeface="Calibri"/>
            </a:endParaRPr>
          </a:p>
        </p:txBody>
      </p:sp>
      <p:sp>
        <p:nvSpPr>
          <p:cNvPr id="179" name="Google Shape;179;p23"/>
          <p:cNvSpPr/>
          <p:nvPr/>
        </p:nvSpPr>
        <p:spPr>
          <a:xfrm>
            <a:off x="457200" y="3438144"/>
            <a:ext cx="45600" cy="219600"/>
          </a:xfrm>
          <a:prstGeom prst="rect">
            <a:avLst/>
          </a:prstGeom>
          <a:solidFill>
            <a:srgbClr val="3730A3"/>
          </a:solidFill>
          <a:ln cap="flat" cmpd="sng" w="12700">
            <a:solidFill>
              <a:srgbClr val="3730A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 name="Google Shape;180;p23"/>
          <p:cNvSpPr/>
          <p:nvPr/>
        </p:nvSpPr>
        <p:spPr>
          <a:xfrm>
            <a:off x="640080" y="3419856"/>
            <a:ext cx="7680900" cy="2742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1A1A1A"/>
              </a:buClr>
              <a:buSzPts val="1300"/>
              <a:buFont typeface="Palatino"/>
              <a:buNone/>
            </a:pPr>
            <a:r>
              <a:rPr b="1" i="0" lang="en" sz="1300" u="none" cap="none" strike="noStrike">
                <a:solidFill>
                  <a:srgbClr val="1A1A1A"/>
                </a:solidFill>
                <a:latin typeface="Palatino"/>
                <a:ea typeface="Palatino"/>
                <a:cs typeface="Palatino"/>
                <a:sym typeface="Palatino"/>
              </a:rPr>
              <a:t>The hall of mirrors</a:t>
            </a:r>
            <a:endParaRPr b="0" i="0" sz="1300" u="none" cap="none" strike="noStrike">
              <a:solidFill>
                <a:schemeClr val="dk1"/>
              </a:solidFill>
              <a:latin typeface="Calibri"/>
              <a:ea typeface="Calibri"/>
              <a:cs typeface="Calibri"/>
              <a:sym typeface="Calibri"/>
            </a:endParaRPr>
          </a:p>
        </p:txBody>
      </p:sp>
      <p:sp>
        <p:nvSpPr>
          <p:cNvPr id="181" name="Google Shape;181;p23"/>
          <p:cNvSpPr/>
          <p:nvPr/>
        </p:nvSpPr>
        <p:spPr>
          <a:xfrm>
            <a:off x="640080" y="4133088"/>
            <a:ext cx="7680900" cy="438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4A4A47"/>
              </a:buClr>
              <a:buSzPts val="1200"/>
              <a:buFont typeface="Palatino"/>
              <a:buNone/>
            </a:pPr>
            <a:r>
              <a:t/>
            </a:r>
            <a:endParaRPr b="0" i="0" sz="1200" u="none" cap="none" strike="noStrike">
              <a:solidFill>
                <a:schemeClr val="dk1"/>
              </a:solidFill>
              <a:latin typeface="Calibri"/>
              <a:ea typeface="Calibri"/>
              <a:cs typeface="Calibri"/>
              <a:sym typeface="Calibri"/>
            </a:endParaRPr>
          </a:p>
        </p:txBody>
      </p:sp>
      <p:sp>
        <p:nvSpPr>
          <p:cNvPr id="182" name="Google Shape;182;p23"/>
          <p:cNvSpPr/>
          <p:nvPr/>
        </p:nvSpPr>
        <p:spPr>
          <a:xfrm>
            <a:off x="8046720" y="4754880"/>
            <a:ext cx="914400" cy="1830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88780"/>
              </a:buClr>
              <a:buSzPts val="900"/>
              <a:buFont typeface="Palatino"/>
              <a:buNone/>
            </a:pPr>
            <a:r>
              <a:rPr b="0" i="0" lang="en" sz="900" u="none" cap="none" strike="noStrike">
                <a:solidFill>
                  <a:srgbClr val="888780"/>
                </a:solidFill>
                <a:latin typeface="Palatino"/>
                <a:ea typeface="Palatino"/>
                <a:cs typeface="Palatino"/>
                <a:sym typeface="Palatino"/>
              </a:rPr>
              <a:t>08 / 18</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6" name="Shape 186"/>
        <p:cNvGrpSpPr/>
        <p:nvPr/>
      </p:nvGrpSpPr>
      <p:grpSpPr>
        <a:xfrm>
          <a:off x="0" y="0"/>
          <a:ext cx="0" cy="0"/>
          <a:chOff x="0" y="0"/>
          <a:chExt cx="0" cy="0"/>
        </a:xfrm>
      </p:grpSpPr>
      <p:sp>
        <p:nvSpPr>
          <p:cNvPr id="187" name="Google Shape;187;p24"/>
          <p:cNvSpPr/>
          <p:nvPr/>
        </p:nvSpPr>
        <p:spPr>
          <a:xfrm>
            <a:off x="457200" y="411480"/>
            <a:ext cx="45720" cy="411480"/>
          </a:xfrm>
          <a:prstGeom prst="rect">
            <a:avLst/>
          </a:prstGeom>
          <a:solidFill>
            <a:srgbClr val="534AB7"/>
          </a:solidFill>
          <a:ln cap="flat" cmpd="sng" w="9525">
            <a:solidFill>
              <a:srgbClr val="534AB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 name="Google Shape;188;p24"/>
          <p:cNvSpPr txBox="1"/>
          <p:nvPr/>
        </p:nvSpPr>
        <p:spPr>
          <a:xfrm>
            <a:off x="594360" y="393192"/>
            <a:ext cx="5486400" cy="256032"/>
          </a:xfrm>
          <a:prstGeom prst="rect">
            <a:avLst/>
          </a:prstGeom>
          <a:noFill/>
          <a:ln>
            <a:noFill/>
          </a:ln>
        </p:spPr>
        <p:txBody>
          <a:bodyPr anchorCtr="0" anchor="t" bIns="0" lIns="0" spcFirstLastPara="1" rIns="91425" wrap="square" tIns="0">
            <a:noAutofit/>
          </a:bodyPr>
          <a:lstStyle/>
          <a:p>
            <a:pPr indent="0" lvl="0" marL="0" marR="0" rtl="0" algn="l">
              <a:lnSpc>
                <a:spcPct val="100000"/>
              </a:lnSpc>
              <a:spcBef>
                <a:spcPts val="0"/>
              </a:spcBef>
              <a:spcAft>
                <a:spcPts val="0"/>
              </a:spcAft>
              <a:buClr>
                <a:srgbClr val="000000"/>
              </a:buClr>
              <a:buSzPts val="850"/>
              <a:buFont typeface="Arial"/>
              <a:buNone/>
            </a:pPr>
            <a:r>
              <a:rPr b="1" i="0" lang="en" sz="850" u="none" cap="none" strike="noStrike">
                <a:solidFill>
                  <a:srgbClr val="534AB7"/>
                </a:solidFill>
                <a:latin typeface="Palatino"/>
                <a:ea typeface="Palatino"/>
                <a:cs typeface="Palatino"/>
                <a:sym typeface="Palatino"/>
              </a:rPr>
              <a:t>Part 2  ·  Theory &amp; Mechanism</a:t>
            </a:r>
            <a:endParaRPr b="0" i="0" sz="1400" u="none" cap="none" strike="noStrike">
              <a:solidFill>
                <a:srgbClr val="000000"/>
              </a:solidFill>
              <a:latin typeface="Arial"/>
              <a:ea typeface="Arial"/>
              <a:cs typeface="Arial"/>
              <a:sym typeface="Arial"/>
            </a:endParaRPr>
          </a:p>
        </p:txBody>
      </p:sp>
      <p:sp>
        <p:nvSpPr>
          <p:cNvPr id="189" name="Google Shape;189;p24"/>
          <p:cNvSpPr txBox="1"/>
          <p:nvPr/>
        </p:nvSpPr>
        <p:spPr>
          <a:xfrm>
            <a:off x="457200" y="777240"/>
            <a:ext cx="8138160" cy="548640"/>
          </a:xfrm>
          <a:prstGeom prst="rect">
            <a:avLst/>
          </a:prstGeom>
          <a:noFill/>
          <a:ln>
            <a:noFill/>
          </a:ln>
        </p:spPr>
        <p:txBody>
          <a:bodyPr anchorCtr="0" anchor="t" bIns="0" lIns="0" spcFirstLastPara="1" rIns="91425" wrap="square" tIns="0">
            <a:noAutofit/>
          </a:bodyPr>
          <a:lstStyle/>
          <a:p>
            <a:pPr indent="0" lvl="0" marL="0" marR="0" rtl="0" algn="l">
              <a:lnSpc>
                <a:spcPct val="100000"/>
              </a:lnSpc>
              <a:spcBef>
                <a:spcPts val="0"/>
              </a:spcBef>
              <a:spcAft>
                <a:spcPts val="0"/>
              </a:spcAft>
              <a:buClr>
                <a:srgbClr val="000000"/>
              </a:buClr>
              <a:buSzPts val="2800"/>
              <a:buFont typeface="Arial"/>
              <a:buNone/>
            </a:pPr>
            <a:r>
              <a:rPr b="0" i="0" lang="en" sz="2800" u="none" cap="none" strike="noStrike">
                <a:solidFill>
                  <a:srgbClr val="1A1A1A"/>
                </a:solidFill>
                <a:latin typeface="Palatino"/>
                <a:ea typeface="Palatino"/>
                <a:cs typeface="Palatino"/>
                <a:sym typeface="Palatino"/>
              </a:rPr>
              <a:t>Horwitz: projective identification in the group</a:t>
            </a:r>
            <a:endParaRPr b="0" i="0" sz="1400" u="none" cap="none" strike="noStrike">
              <a:solidFill>
                <a:srgbClr val="000000"/>
              </a:solidFill>
              <a:latin typeface="Arial"/>
              <a:ea typeface="Arial"/>
              <a:cs typeface="Arial"/>
              <a:sym typeface="Arial"/>
            </a:endParaRPr>
          </a:p>
        </p:txBody>
      </p:sp>
      <p:sp>
        <p:nvSpPr>
          <p:cNvPr id="190" name="Google Shape;190;p24"/>
          <p:cNvSpPr txBox="1"/>
          <p:nvPr/>
        </p:nvSpPr>
        <p:spPr>
          <a:xfrm>
            <a:off x="457200" y="1463040"/>
            <a:ext cx="8138160" cy="603504"/>
          </a:xfrm>
          <a:prstGeom prst="rect">
            <a:avLst/>
          </a:prstGeom>
          <a:noFill/>
          <a:ln>
            <a:noFill/>
          </a:ln>
        </p:spPr>
        <p:txBody>
          <a:bodyPr anchorCtr="0" anchor="t" bIns="0" lIns="0" spcFirstLastPara="1" rIns="91425" wrap="square" tIns="0">
            <a:noAutofit/>
          </a:bodyPr>
          <a:lstStyle/>
          <a:p>
            <a:pPr indent="0" lvl="0" marL="0" marR="0" rtl="0" algn="l">
              <a:lnSpc>
                <a:spcPct val="130000"/>
              </a:lnSpc>
              <a:spcBef>
                <a:spcPts val="0"/>
              </a:spcBef>
              <a:spcAft>
                <a:spcPts val="0"/>
              </a:spcAft>
              <a:buClr>
                <a:srgbClr val="000000"/>
              </a:buClr>
              <a:buSzPts val="1300"/>
              <a:buFont typeface="Arial"/>
              <a:buNone/>
            </a:pPr>
            <a:r>
              <a:rPr b="0" i="0" lang="en" sz="1300" u="none" cap="none" strike="noStrike">
                <a:solidFill>
                  <a:srgbClr val="4A4A47"/>
                </a:solidFill>
                <a:latin typeface="Palatino"/>
                <a:ea typeface="Palatino"/>
                <a:cs typeface="Palatino"/>
                <a:sym typeface="Palatino"/>
              </a:rPr>
              <a:t>Leonard Horwitz described how a group unconsciously deposits its disowned feelings into particular members, who then carry them on the group’s behalf. Three dynamics recur:</a:t>
            </a:r>
            <a:endParaRPr b="0" i="0" sz="1400" u="none" cap="none" strike="noStrike">
              <a:solidFill>
                <a:srgbClr val="000000"/>
              </a:solidFill>
              <a:latin typeface="Arial"/>
              <a:ea typeface="Arial"/>
              <a:cs typeface="Arial"/>
              <a:sym typeface="Arial"/>
            </a:endParaRPr>
          </a:p>
        </p:txBody>
      </p:sp>
      <p:sp>
        <p:nvSpPr>
          <p:cNvPr id="191" name="Google Shape;191;p24"/>
          <p:cNvSpPr/>
          <p:nvPr/>
        </p:nvSpPr>
        <p:spPr>
          <a:xfrm>
            <a:off x="457200" y="2304288"/>
            <a:ext cx="45720" cy="219456"/>
          </a:xfrm>
          <a:prstGeom prst="rect">
            <a:avLst/>
          </a:prstGeom>
          <a:solidFill>
            <a:srgbClr val="534AB7"/>
          </a:solidFill>
          <a:ln cap="flat" cmpd="sng" w="9525">
            <a:solidFill>
              <a:srgbClr val="534AB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 name="Google Shape;192;p24"/>
          <p:cNvSpPr txBox="1"/>
          <p:nvPr/>
        </p:nvSpPr>
        <p:spPr>
          <a:xfrm>
            <a:off x="640080" y="2286000"/>
            <a:ext cx="7863840" cy="274320"/>
          </a:xfrm>
          <a:prstGeom prst="rect">
            <a:avLst/>
          </a:prstGeom>
          <a:noFill/>
          <a:ln>
            <a:noFill/>
          </a:ln>
        </p:spPr>
        <p:txBody>
          <a:bodyPr anchorCtr="0" anchor="t" bIns="0" lIns="0" spcFirstLastPara="1" rIns="91425" wrap="square" tIns="0">
            <a:noAutofit/>
          </a:bodyPr>
          <a:lstStyle/>
          <a:p>
            <a:pPr indent="0" lvl="0" marL="0" marR="0" rtl="0" algn="l">
              <a:lnSpc>
                <a:spcPct val="100000"/>
              </a:lnSpc>
              <a:spcBef>
                <a:spcPts val="0"/>
              </a:spcBef>
              <a:spcAft>
                <a:spcPts val="0"/>
              </a:spcAft>
              <a:buClr>
                <a:srgbClr val="000000"/>
              </a:buClr>
              <a:buSzPts val="1300"/>
              <a:buFont typeface="Arial"/>
              <a:buNone/>
            </a:pPr>
            <a:r>
              <a:rPr b="1" i="0" lang="en" sz="1300" u="none" cap="none" strike="noStrike">
                <a:solidFill>
                  <a:srgbClr val="1A1A1A"/>
                </a:solidFill>
                <a:latin typeface="Palatino"/>
                <a:ea typeface="Palatino"/>
                <a:cs typeface="Palatino"/>
                <a:sym typeface="Palatino"/>
              </a:rPr>
              <a:t>Role suction</a:t>
            </a:r>
            <a:endParaRPr b="0" i="0" sz="1400" u="none" cap="none" strike="noStrike">
              <a:solidFill>
                <a:srgbClr val="000000"/>
              </a:solidFill>
              <a:latin typeface="Arial"/>
              <a:ea typeface="Arial"/>
              <a:cs typeface="Arial"/>
              <a:sym typeface="Arial"/>
            </a:endParaRPr>
          </a:p>
        </p:txBody>
      </p:sp>
      <p:sp>
        <p:nvSpPr>
          <p:cNvPr id="193" name="Google Shape;193;p24"/>
          <p:cNvSpPr txBox="1"/>
          <p:nvPr/>
        </p:nvSpPr>
        <p:spPr>
          <a:xfrm>
            <a:off x="640080" y="2487168"/>
            <a:ext cx="7863840" cy="457200"/>
          </a:xfrm>
          <a:prstGeom prst="rect">
            <a:avLst/>
          </a:prstGeom>
          <a:noFill/>
          <a:ln>
            <a:noFill/>
          </a:ln>
        </p:spPr>
        <p:txBody>
          <a:bodyPr anchorCtr="0" anchor="t" bIns="0" lIns="0" spcFirstLastPara="1" rIns="91425" wrap="square" tIns="0">
            <a:noAutofit/>
          </a:bodyPr>
          <a:lstStyle/>
          <a:p>
            <a:pPr indent="0" lvl="0" marL="0" marR="0" rtl="0" algn="l">
              <a:lnSpc>
                <a:spcPct val="12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p24"/>
          <p:cNvSpPr/>
          <p:nvPr/>
        </p:nvSpPr>
        <p:spPr>
          <a:xfrm>
            <a:off x="457200" y="2871216"/>
            <a:ext cx="45720" cy="219456"/>
          </a:xfrm>
          <a:prstGeom prst="rect">
            <a:avLst/>
          </a:prstGeom>
          <a:solidFill>
            <a:srgbClr val="3730A3"/>
          </a:solidFill>
          <a:ln cap="flat" cmpd="sng" w="9525">
            <a:solidFill>
              <a:srgbClr val="3730A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 name="Google Shape;195;p24"/>
          <p:cNvSpPr txBox="1"/>
          <p:nvPr/>
        </p:nvSpPr>
        <p:spPr>
          <a:xfrm>
            <a:off x="640080" y="2852928"/>
            <a:ext cx="7863840" cy="274320"/>
          </a:xfrm>
          <a:prstGeom prst="rect">
            <a:avLst/>
          </a:prstGeom>
          <a:noFill/>
          <a:ln>
            <a:noFill/>
          </a:ln>
        </p:spPr>
        <p:txBody>
          <a:bodyPr anchorCtr="0" anchor="t" bIns="0" lIns="0" spcFirstLastPara="1" rIns="91425" wrap="square" tIns="0">
            <a:noAutofit/>
          </a:bodyPr>
          <a:lstStyle/>
          <a:p>
            <a:pPr indent="0" lvl="0" marL="0" marR="0" rtl="0" algn="l">
              <a:lnSpc>
                <a:spcPct val="100000"/>
              </a:lnSpc>
              <a:spcBef>
                <a:spcPts val="0"/>
              </a:spcBef>
              <a:spcAft>
                <a:spcPts val="0"/>
              </a:spcAft>
              <a:buClr>
                <a:srgbClr val="000000"/>
              </a:buClr>
              <a:buSzPts val="1300"/>
              <a:buFont typeface="Arial"/>
              <a:buNone/>
            </a:pPr>
            <a:r>
              <a:rPr b="1" i="0" lang="en" sz="1300" u="none" cap="none" strike="noStrike">
                <a:solidFill>
                  <a:srgbClr val="1A1A1A"/>
                </a:solidFill>
                <a:latin typeface="Palatino"/>
                <a:ea typeface="Palatino"/>
                <a:cs typeface="Palatino"/>
                <a:sym typeface="Palatino"/>
              </a:rPr>
              <a:t>The spokesperson</a:t>
            </a:r>
            <a:endParaRPr b="0" i="0" sz="1400" u="none" cap="none" strike="noStrike">
              <a:solidFill>
                <a:srgbClr val="000000"/>
              </a:solidFill>
              <a:latin typeface="Arial"/>
              <a:ea typeface="Arial"/>
              <a:cs typeface="Arial"/>
              <a:sym typeface="Arial"/>
            </a:endParaRPr>
          </a:p>
        </p:txBody>
      </p:sp>
      <p:sp>
        <p:nvSpPr>
          <p:cNvPr id="196" name="Google Shape;196;p24"/>
          <p:cNvSpPr txBox="1"/>
          <p:nvPr/>
        </p:nvSpPr>
        <p:spPr>
          <a:xfrm>
            <a:off x="640080" y="3328415"/>
            <a:ext cx="7863840" cy="457200"/>
          </a:xfrm>
          <a:prstGeom prst="rect">
            <a:avLst/>
          </a:prstGeom>
          <a:noFill/>
          <a:ln>
            <a:noFill/>
          </a:ln>
        </p:spPr>
        <p:txBody>
          <a:bodyPr anchorCtr="0" anchor="t" bIns="0" lIns="0" spcFirstLastPara="1" rIns="91425" wrap="square" tIns="0">
            <a:noAutofit/>
          </a:bodyPr>
          <a:lstStyle/>
          <a:p>
            <a:pPr indent="0" lvl="0" marL="0" marR="0" rtl="0" algn="l">
              <a:lnSpc>
                <a:spcPct val="12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 name="Google Shape;197;p24"/>
          <p:cNvSpPr/>
          <p:nvPr/>
        </p:nvSpPr>
        <p:spPr>
          <a:xfrm>
            <a:off x="457200" y="3438144"/>
            <a:ext cx="45720" cy="219456"/>
          </a:xfrm>
          <a:prstGeom prst="rect">
            <a:avLst/>
          </a:prstGeom>
          <a:solidFill>
            <a:srgbClr val="D85A30"/>
          </a:solidFill>
          <a:ln cap="flat" cmpd="sng" w="9525">
            <a:solidFill>
              <a:srgbClr val="D85A3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 name="Google Shape;198;p24"/>
          <p:cNvSpPr txBox="1"/>
          <p:nvPr/>
        </p:nvSpPr>
        <p:spPr>
          <a:xfrm>
            <a:off x="640080" y="3419856"/>
            <a:ext cx="7863840" cy="274320"/>
          </a:xfrm>
          <a:prstGeom prst="rect">
            <a:avLst/>
          </a:prstGeom>
          <a:noFill/>
          <a:ln>
            <a:noFill/>
          </a:ln>
        </p:spPr>
        <p:txBody>
          <a:bodyPr anchorCtr="0" anchor="t" bIns="0" lIns="0" spcFirstLastPara="1" rIns="91425" wrap="square" tIns="0">
            <a:noAutofit/>
          </a:bodyPr>
          <a:lstStyle/>
          <a:p>
            <a:pPr indent="0" lvl="0" marL="0" marR="0" rtl="0" algn="l">
              <a:lnSpc>
                <a:spcPct val="100000"/>
              </a:lnSpc>
              <a:spcBef>
                <a:spcPts val="0"/>
              </a:spcBef>
              <a:spcAft>
                <a:spcPts val="0"/>
              </a:spcAft>
              <a:buClr>
                <a:srgbClr val="000000"/>
              </a:buClr>
              <a:buSzPts val="1300"/>
              <a:buFont typeface="Arial"/>
              <a:buNone/>
            </a:pPr>
            <a:r>
              <a:rPr b="1" i="0" lang="en" sz="1300" u="none" cap="none" strike="noStrike">
                <a:solidFill>
                  <a:srgbClr val="1A1A1A"/>
                </a:solidFill>
                <a:latin typeface="Palatino"/>
                <a:ea typeface="Palatino"/>
                <a:cs typeface="Palatino"/>
                <a:sym typeface="Palatino"/>
              </a:rPr>
              <a:t>Scapegoating</a:t>
            </a:r>
            <a:endParaRPr b="0" i="0" sz="1400" u="none" cap="none" strike="noStrike">
              <a:solidFill>
                <a:srgbClr val="000000"/>
              </a:solidFill>
              <a:latin typeface="Arial"/>
              <a:ea typeface="Arial"/>
              <a:cs typeface="Arial"/>
              <a:sym typeface="Arial"/>
            </a:endParaRPr>
          </a:p>
        </p:txBody>
      </p:sp>
      <p:sp>
        <p:nvSpPr>
          <p:cNvPr id="199" name="Google Shape;199;p24"/>
          <p:cNvSpPr txBox="1"/>
          <p:nvPr/>
        </p:nvSpPr>
        <p:spPr>
          <a:xfrm>
            <a:off x="640080" y="4169663"/>
            <a:ext cx="7863840" cy="457200"/>
          </a:xfrm>
          <a:prstGeom prst="rect">
            <a:avLst/>
          </a:prstGeom>
          <a:noFill/>
          <a:ln>
            <a:noFill/>
          </a:ln>
        </p:spPr>
        <p:txBody>
          <a:bodyPr anchorCtr="0" anchor="t" bIns="0" lIns="0" spcFirstLastPara="1" rIns="91425" wrap="square" tIns="0">
            <a:noAutofit/>
          </a:bodyPr>
          <a:lstStyle/>
          <a:p>
            <a:pPr indent="0" lvl="0" marL="0" marR="0" rtl="0" algn="l">
              <a:lnSpc>
                <a:spcPct val="12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 name="Google Shape;200;p24"/>
          <p:cNvSpPr txBox="1"/>
          <p:nvPr/>
        </p:nvSpPr>
        <p:spPr>
          <a:xfrm>
            <a:off x="457200" y="4736592"/>
            <a:ext cx="6949440" cy="274320"/>
          </a:xfrm>
          <a:prstGeom prst="rect">
            <a:avLst/>
          </a:prstGeom>
          <a:noFill/>
          <a:ln>
            <a:noFill/>
          </a:ln>
        </p:spPr>
        <p:txBody>
          <a:bodyPr anchorCtr="0" anchor="t" bIns="0" lIns="0" spcFirstLastPara="1" rIns="91425"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 name="Google Shape;201;p24"/>
          <p:cNvSpPr txBox="1"/>
          <p:nvPr/>
        </p:nvSpPr>
        <p:spPr>
          <a:xfrm>
            <a:off x="8046720" y="4754880"/>
            <a:ext cx="914400" cy="182880"/>
          </a:xfrm>
          <a:prstGeom prst="rect">
            <a:avLst/>
          </a:prstGeom>
          <a:noFill/>
          <a:ln>
            <a:noFill/>
          </a:ln>
        </p:spPr>
        <p:txBody>
          <a:bodyPr anchorCtr="0" anchor="t" bIns="0" lIns="0" spcFirstLastPara="1" rIns="91425" wrap="square" tIns="0">
            <a:noAutofit/>
          </a:bodyPr>
          <a:lstStyle/>
          <a:p>
            <a:pPr indent="0" lvl="0" marL="0" marR="0" rtl="0" algn="r">
              <a:lnSpc>
                <a:spcPct val="100000"/>
              </a:lnSpc>
              <a:spcBef>
                <a:spcPts val="0"/>
              </a:spcBef>
              <a:spcAft>
                <a:spcPts val="0"/>
              </a:spcAft>
              <a:buClr>
                <a:srgbClr val="000000"/>
              </a:buClr>
              <a:buSzPts val="900"/>
              <a:buFont typeface="Arial"/>
              <a:buNone/>
            </a:pPr>
            <a:r>
              <a:rPr b="0" i="0" lang="en" sz="900" u="none" cap="none" strike="noStrike">
                <a:solidFill>
                  <a:srgbClr val="888780"/>
                </a:solidFill>
                <a:latin typeface="Palatino"/>
                <a:ea typeface="Palatino"/>
                <a:cs typeface="Palatino"/>
                <a:sym typeface="Palatino"/>
              </a:rPr>
              <a:t>10 / 18</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6" name="Shape 206"/>
        <p:cNvGrpSpPr/>
        <p:nvPr/>
      </p:nvGrpSpPr>
      <p:grpSpPr>
        <a:xfrm>
          <a:off x="0" y="0"/>
          <a:ext cx="0" cy="0"/>
          <a:chOff x="0" y="0"/>
          <a:chExt cx="0" cy="0"/>
        </a:xfrm>
      </p:grpSpPr>
      <p:sp>
        <p:nvSpPr>
          <p:cNvPr id="207" name="Google Shape;207;p25"/>
          <p:cNvSpPr/>
          <p:nvPr/>
        </p:nvSpPr>
        <p:spPr>
          <a:xfrm>
            <a:off x="457200" y="411480"/>
            <a:ext cx="45600" cy="411600"/>
          </a:xfrm>
          <a:prstGeom prst="rect">
            <a:avLst/>
          </a:prstGeom>
          <a:solidFill>
            <a:srgbClr val="534AB7"/>
          </a:solidFill>
          <a:ln cap="flat" cmpd="sng" w="12700">
            <a:solidFill>
              <a:srgbClr val="534AB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p25"/>
          <p:cNvSpPr/>
          <p:nvPr/>
        </p:nvSpPr>
        <p:spPr>
          <a:xfrm>
            <a:off x="594360" y="393192"/>
            <a:ext cx="5486400" cy="2559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534AB7"/>
              </a:buClr>
              <a:buSzPts val="850"/>
              <a:buFont typeface="Palatino"/>
              <a:buNone/>
            </a:pPr>
            <a:r>
              <a:rPr b="1" i="0" lang="en" sz="850" u="none" cap="none" strike="noStrike">
                <a:solidFill>
                  <a:srgbClr val="534AB7"/>
                </a:solidFill>
                <a:latin typeface="Palatino"/>
                <a:ea typeface="Palatino"/>
                <a:cs typeface="Palatino"/>
                <a:sym typeface="Palatino"/>
              </a:rPr>
              <a:t>Part 2  ·  Theory &amp; Mechanism</a:t>
            </a:r>
            <a:endParaRPr b="0" i="0" sz="850" u="none" cap="none" strike="noStrike">
              <a:solidFill>
                <a:schemeClr val="dk1"/>
              </a:solidFill>
              <a:latin typeface="Calibri"/>
              <a:ea typeface="Calibri"/>
              <a:cs typeface="Calibri"/>
              <a:sym typeface="Calibri"/>
            </a:endParaRPr>
          </a:p>
        </p:txBody>
      </p:sp>
      <p:sp>
        <p:nvSpPr>
          <p:cNvPr id="209" name="Google Shape;209;p25"/>
          <p:cNvSpPr/>
          <p:nvPr/>
        </p:nvSpPr>
        <p:spPr>
          <a:xfrm>
            <a:off x="0" y="0"/>
            <a:ext cx="9000" cy="9000"/>
          </a:xfrm>
          <a:prstGeom prst="rect">
            <a:avLst/>
          </a:prstGeom>
          <a:solidFill>
            <a:srgbClr val="FFFFFF"/>
          </a:solid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 name="Google Shape;210;p25"/>
          <p:cNvSpPr/>
          <p:nvPr/>
        </p:nvSpPr>
        <p:spPr>
          <a:xfrm>
            <a:off x="457200" y="777240"/>
            <a:ext cx="8046600" cy="5943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1A1A1A"/>
              </a:buClr>
              <a:buSzPts val="3000"/>
              <a:buFont typeface="Palatino"/>
              <a:buNone/>
            </a:pPr>
            <a:r>
              <a:rPr b="0" i="0" lang="en" sz="3000" u="none" cap="none" strike="noStrike">
                <a:solidFill>
                  <a:srgbClr val="1A1A1A"/>
                </a:solidFill>
                <a:latin typeface="Palatino"/>
                <a:ea typeface="Palatino"/>
                <a:cs typeface="Palatino"/>
                <a:sym typeface="Palatino"/>
              </a:rPr>
              <a:t>Agazarian: Systems-Centered Therapy</a:t>
            </a:r>
            <a:endParaRPr b="0" i="0" sz="3000" u="none" cap="none" strike="noStrike">
              <a:solidFill>
                <a:schemeClr val="dk1"/>
              </a:solidFill>
              <a:latin typeface="Calibri"/>
              <a:ea typeface="Calibri"/>
              <a:cs typeface="Calibri"/>
              <a:sym typeface="Calibri"/>
            </a:endParaRPr>
          </a:p>
        </p:txBody>
      </p:sp>
      <p:sp>
        <p:nvSpPr>
          <p:cNvPr id="211" name="Google Shape;211;p25"/>
          <p:cNvSpPr/>
          <p:nvPr/>
        </p:nvSpPr>
        <p:spPr>
          <a:xfrm>
            <a:off x="457200" y="1463040"/>
            <a:ext cx="8046600" cy="594300"/>
          </a:xfrm>
          <a:prstGeom prst="rect">
            <a:avLst/>
          </a:prstGeom>
          <a:noFill/>
          <a:ln>
            <a:noFill/>
          </a:ln>
        </p:spPr>
        <p:txBody>
          <a:bodyPr anchorCtr="0" anchor="ctr" bIns="45700" lIns="91425" spcFirstLastPara="1" rIns="91425" wrap="square" tIns="45700">
            <a:noAutofit/>
          </a:bodyPr>
          <a:lstStyle/>
          <a:p>
            <a:pPr indent="0" lvl="0" marL="0" marR="0" rtl="0" algn="l">
              <a:lnSpc>
                <a:spcPct val="130000"/>
              </a:lnSpc>
              <a:spcBef>
                <a:spcPts val="0"/>
              </a:spcBef>
              <a:spcAft>
                <a:spcPts val="0"/>
              </a:spcAft>
              <a:buClr>
                <a:srgbClr val="4A4A47"/>
              </a:buClr>
              <a:buSzPts val="1300"/>
              <a:buFont typeface="Palatino"/>
              <a:buNone/>
            </a:pPr>
            <a:r>
              <a:rPr b="0" i="0" lang="en" sz="1300" u="none" cap="none" strike="noStrike">
                <a:solidFill>
                  <a:srgbClr val="4A4A47"/>
                </a:solidFill>
                <a:latin typeface="Palatino"/>
                <a:ea typeface="Palatino"/>
                <a:cs typeface="Palatino"/>
                <a:sym typeface="Palatino"/>
              </a:rPr>
              <a:t>Yvonne Agazarian's SCT treats the group as a living human system. The goal is not to treat individuals — it is to develop the system itself, so that the system can heal its members.</a:t>
            </a:r>
            <a:endParaRPr b="0" i="0" sz="1300" u="none" cap="none" strike="noStrike">
              <a:solidFill>
                <a:schemeClr val="dk1"/>
              </a:solidFill>
              <a:latin typeface="Calibri"/>
              <a:ea typeface="Calibri"/>
              <a:cs typeface="Calibri"/>
              <a:sym typeface="Calibri"/>
            </a:endParaRPr>
          </a:p>
        </p:txBody>
      </p:sp>
      <p:sp>
        <p:nvSpPr>
          <p:cNvPr id="212" name="Google Shape;212;p25"/>
          <p:cNvSpPr/>
          <p:nvPr/>
        </p:nvSpPr>
        <p:spPr>
          <a:xfrm>
            <a:off x="457200" y="2572353"/>
            <a:ext cx="45600" cy="219600"/>
          </a:xfrm>
          <a:prstGeom prst="rect">
            <a:avLst/>
          </a:prstGeom>
          <a:solidFill>
            <a:srgbClr val="1D9E75"/>
          </a:solidFill>
          <a:ln cap="flat" cmpd="sng" w="12700">
            <a:solidFill>
              <a:srgbClr val="1D9E7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 name="Google Shape;213;p25"/>
          <p:cNvSpPr/>
          <p:nvPr/>
        </p:nvSpPr>
        <p:spPr>
          <a:xfrm>
            <a:off x="640080" y="2554065"/>
            <a:ext cx="7680900" cy="2742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1A1A1A"/>
              </a:buClr>
              <a:buSzPts val="1300"/>
              <a:buFont typeface="Palatino"/>
              <a:buNone/>
            </a:pPr>
            <a:r>
              <a:rPr b="1" i="0" lang="en" sz="1300" u="none" cap="none" strike="noStrike">
                <a:solidFill>
                  <a:srgbClr val="1A1A1A"/>
                </a:solidFill>
                <a:latin typeface="Palatino"/>
                <a:ea typeface="Palatino"/>
                <a:cs typeface="Palatino"/>
                <a:sym typeface="Palatino"/>
              </a:rPr>
              <a:t>Functional subgrouping</a:t>
            </a:r>
            <a:endParaRPr b="0" i="0" sz="1300" u="none" cap="none" strike="noStrike">
              <a:solidFill>
                <a:schemeClr val="dk1"/>
              </a:solidFill>
              <a:latin typeface="Calibri"/>
              <a:ea typeface="Calibri"/>
              <a:cs typeface="Calibri"/>
              <a:sym typeface="Calibri"/>
            </a:endParaRPr>
          </a:p>
        </p:txBody>
      </p:sp>
      <p:sp>
        <p:nvSpPr>
          <p:cNvPr id="214" name="Google Shape;214;p25"/>
          <p:cNvSpPr/>
          <p:nvPr/>
        </p:nvSpPr>
        <p:spPr>
          <a:xfrm>
            <a:off x="640080" y="3142438"/>
            <a:ext cx="7680900" cy="438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4A4A47"/>
              </a:buClr>
              <a:buSzPts val="1200"/>
              <a:buFont typeface="Palatino"/>
              <a:buNone/>
            </a:pPr>
            <a:r>
              <a:t/>
            </a:r>
            <a:endParaRPr b="0" i="0" sz="1200" u="none" cap="none" strike="noStrike">
              <a:solidFill>
                <a:schemeClr val="dk1"/>
              </a:solidFill>
              <a:latin typeface="Calibri"/>
              <a:ea typeface="Calibri"/>
              <a:cs typeface="Calibri"/>
              <a:sym typeface="Calibri"/>
            </a:endParaRPr>
          </a:p>
        </p:txBody>
      </p:sp>
      <p:sp>
        <p:nvSpPr>
          <p:cNvPr id="215" name="Google Shape;215;p25"/>
          <p:cNvSpPr/>
          <p:nvPr/>
        </p:nvSpPr>
        <p:spPr>
          <a:xfrm>
            <a:off x="457200" y="3258421"/>
            <a:ext cx="45600" cy="219600"/>
          </a:xfrm>
          <a:prstGeom prst="rect">
            <a:avLst/>
          </a:prstGeom>
          <a:solidFill>
            <a:srgbClr val="D85A30"/>
          </a:solidFill>
          <a:ln cap="flat" cmpd="sng" w="12700">
            <a:solidFill>
              <a:srgbClr val="D85A3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 name="Google Shape;216;p25"/>
          <p:cNvSpPr/>
          <p:nvPr/>
        </p:nvSpPr>
        <p:spPr>
          <a:xfrm>
            <a:off x="640080" y="3240133"/>
            <a:ext cx="7680900" cy="2742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1A1A1A"/>
              </a:buClr>
              <a:buSzPts val="1300"/>
              <a:buFont typeface="Palatino"/>
              <a:buNone/>
            </a:pPr>
            <a:r>
              <a:rPr b="1" i="0" lang="en" sz="1300" u="none" cap="none" strike="noStrike">
                <a:solidFill>
                  <a:srgbClr val="1A1A1A"/>
                </a:solidFill>
                <a:latin typeface="Palatino"/>
                <a:ea typeface="Palatino"/>
                <a:cs typeface="Palatino"/>
                <a:sym typeface="Palatino"/>
              </a:rPr>
              <a:t>"Anyone else?"</a:t>
            </a:r>
            <a:endParaRPr b="0" i="0" sz="1300" u="none" cap="none" strike="noStrike">
              <a:solidFill>
                <a:schemeClr val="dk1"/>
              </a:solidFill>
              <a:latin typeface="Calibri"/>
              <a:ea typeface="Calibri"/>
              <a:cs typeface="Calibri"/>
              <a:sym typeface="Calibri"/>
            </a:endParaRPr>
          </a:p>
        </p:txBody>
      </p:sp>
      <p:sp>
        <p:nvSpPr>
          <p:cNvPr id="217" name="Google Shape;217;p25"/>
          <p:cNvSpPr/>
          <p:nvPr/>
        </p:nvSpPr>
        <p:spPr>
          <a:xfrm>
            <a:off x="640080" y="3697333"/>
            <a:ext cx="7680900" cy="438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4A4A47"/>
              </a:buClr>
              <a:buSzPts val="1200"/>
              <a:buFont typeface="Palatino"/>
              <a:buNone/>
            </a:pPr>
            <a:r>
              <a:t/>
            </a:r>
            <a:endParaRPr b="0" i="0" sz="1200" u="none" cap="none" strike="noStrike">
              <a:solidFill>
                <a:schemeClr val="dk1"/>
              </a:solidFill>
              <a:latin typeface="Calibri"/>
              <a:ea typeface="Calibri"/>
              <a:cs typeface="Calibri"/>
              <a:sym typeface="Calibri"/>
            </a:endParaRPr>
          </a:p>
        </p:txBody>
      </p:sp>
      <p:sp>
        <p:nvSpPr>
          <p:cNvPr id="218" name="Google Shape;218;p25"/>
          <p:cNvSpPr/>
          <p:nvPr/>
        </p:nvSpPr>
        <p:spPr>
          <a:xfrm>
            <a:off x="640080" y="4133088"/>
            <a:ext cx="7680900" cy="438900"/>
          </a:xfrm>
          <a:prstGeom prst="rect">
            <a:avLst/>
          </a:prstGeom>
          <a:noFill/>
          <a:ln>
            <a:noFill/>
          </a:ln>
        </p:spPr>
        <p:txBody>
          <a:bodyPr anchorCtr="0" anchor="ctr" bIns="45700" lIns="91425" spcFirstLastPara="1" rIns="91425" wrap="square" tIns="45700">
            <a:noAutofit/>
          </a:bodyPr>
          <a:lstStyle/>
          <a:p>
            <a:pPr indent="0" lvl="0" marL="0" marR="0" rtl="0" algn="l">
              <a:lnSpc>
                <a:spcPct val="120000"/>
              </a:lnSpc>
              <a:spcBef>
                <a:spcPts val="0"/>
              </a:spcBef>
              <a:spcAft>
                <a:spcPts val="0"/>
              </a:spcAft>
              <a:buClr>
                <a:srgbClr val="4A4A47"/>
              </a:buClr>
              <a:buSzPts val="1200"/>
              <a:buFont typeface="Palatino"/>
              <a:buNone/>
            </a:pPr>
            <a:r>
              <a:t/>
            </a:r>
            <a:endParaRPr b="0" i="0" sz="1200" u="none" cap="none" strike="noStrike">
              <a:solidFill>
                <a:schemeClr val="dk1"/>
              </a:solidFill>
              <a:latin typeface="Calibri"/>
              <a:ea typeface="Calibri"/>
              <a:cs typeface="Calibri"/>
              <a:sym typeface="Calibri"/>
            </a:endParaRPr>
          </a:p>
        </p:txBody>
      </p:sp>
      <p:sp>
        <p:nvSpPr>
          <p:cNvPr id="219" name="Google Shape;219;p25"/>
          <p:cNvSpPr/>
          <p:nvPr/>
        </p:nvSpPr>
        <p:spPr>
          <a:xfrm>
            <a:off x="8046720" y="4754880"/>
            <a:ext cx="914400" cy="1830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88780"/>
              </a:buClr>
              <a:buSzPts val="900"/>
              <a:buFont typeface="Palatino"/>
              <a:buNone/>
            </a:pPr>
            <a:r>
              <a:rPr b="0" i="0" lang="en" sz="900" u="none" cap="none" strike="noStrike">
                <a:solidFill>
                  <a:srgbClr val="888780"/>
                </a:solidFill>
                <a:latin typeface="Palatino"/>
                <a:ea typeface="Palatino"/>
                <a:cs typeface="Palatino"/>
                <a:sym typeface="Palatino"/>
              </a:rPr>
              <a:t>09 / 18</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